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73" r:id="rId2"/>
    <p:sldId id="278" r:id="rId3"/>
    <p:sldId id="279" r:id="rId4"/>
    <p:sldId id="275" r:id="rId5"/>
    <p:sldId id="280" r:id="rId6"/>
  </p:sldIdLst>
  <p:sldSz cx="9144000" cy="6858000" type="screen4x3"/>
  <p:notesSz cx="7004050" cy="9223375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6">
          <p15:clr>
            <a:srgbClr val="A4A3A4"/>
          </p15:clr>
        </p15:guide>
        <p15:guide id="2" pos="3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178" autoAdjust="0"/>
    <p:restoredTop sz="94717" autoAdjust="0"/>
  </p:normalViewPr>
  <p:slideViewPr>
    <p:cSldViewPr snapToGrid="0">
      <p:cViewPr varScale="1">
        <p:scale>
          <a:sx n="117" d="100"/>
          <a:sy n="117" d="100"/>
        </p:scale>
        <p:origin x="2155" y="82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t" anchorCtr="0" compatLnSpc="1">
            <a:prstTxWarp prst="textNoShape">
              <a:avLst/>
            </a:prstTxWarp>
          </a:bodyPr>
          <a:lstStyle>
            <a:lvl1pPr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t" anchorCtr="0" compatLnSpc="1">
            <a:prstTxWarp prst="textNoShape">
              <a:avLst/>
            </a:prstTxWarp>
          </a:bodyPr>
          <a:lstStyle>
            <a:lvl1pPr algn="r"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b" anchorCtr="0" compatLnSpc="1">
            <a:prstTxWarp prst="textNoShape">
              <a:avLst/>
            </a:prstTxWarp>
          </a:bodyPr>
          <a:lstStyle>
            <a:lvl1pPr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b" anchorCtr="0" compatLnSpc="1">
            <a:prstTxWarp prst="textNoShape">
              <a:avLst/>
            </a:prstTxWarp>
          </a:bodyPr>
          <a:lstStyle>
            <a:lvl1pPr algn="r" defTabSz="920750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46943413-6F98-4467-A0AD-0C3833B77C8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t" anchorCtr="0" compatLnSpc="1">
            <a:prstTxWarp prst="textNoShape">
              <a:avLst/>
            </a:prstTxWarp>
          </a:bodyPr>
          <a:lstStyle>
            <a:lvl1pPr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875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t" anchorCtr="0" compatLnSpc="1">
            <a:prstTxWarp prst="textNoShape">
              <a:avLst/>
            </a:prstTxWarp>
          </a:bodyPr>
          <a:lstStyle>
            <a:lvl1pPr algn="r"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6975" y="690563"/>
            <a:ext cx="4613275" cy="3460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381500"/>
            <a:ext cx="513715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b" anchorCtr="0" compatLnSpc="1">
            <a:prstTxWarp prst="textNoShape">
              <a:avLst/>
            </a:prstTxWarp>
          </a:bodyPr>
          <a:lstStyle>
            <a:lvl1pPr defTabSz="92079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875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6" tIns="45988" rIns="91976" bIns="45988" numCol="1" anchor="b" anchorCtr="0" compatLnSpc="1">
            <a:prstTxWarp prst="textNoShape">
              <a:avLst/>
            </a:prstTxWarp>
          </a:bodyPr>
          <a:lstStyle>
            <a:lvl1pPr algn="r" defTabSz="920750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DD1E478C-74F1-4A22-9000-2A62B6B35C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9300" indent="-287338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4113" indent="-230188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6075" indent="-230188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8038" indent="-230188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35238" indent="-230188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92438" indent="-230188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9638" indent="-230188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6838" indent="-230188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C03D9B-0E9F-4ACE-9C25-8D341D5E541C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92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Presented to:</a:t>
            </a:r>
          </a:p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By:</a:t>
            </a:r>
          </a:p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Date:</a:t>
            </a:r>
          </a:p>
        </p:txBody>
      </p:sp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77825" y="1798638"/>
            <a:ext cx="4951413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SCRB Phase 1</a:t>
            </a:r>
            <a:br>
              <a:rPr lang="en-US" noProof="0" smtClean="0"/>
            </a:br>
            <a:r>
              <a:rPr lang="en-US" noProof="0" smtClean="0"/>
              <a:t>Procurement X</a:t>
            </a:r>
          </a:p>
        </p:txBody>
      </p:sp>
    </p:spTree>
    <p:extLst>
      <p:ext uri="{BB962C8B-B14F-4D97-AF65-F5344CB8AC3E}">
        <p14:creationId xmlns:p14="http://schemas.microsoft.com/office/powerpoint/2010/main" val="78065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E4E7E-2146-4960-A55D-2EE7A04E7C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258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DB7F77-97C7-486B-A42A-B176CC922A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21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F1ACAB-56E4-444E-BBD0-5BB0C1063C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730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7B1C69-EB11-49E4-A314-92EA066C1C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207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919E-D10B-4972-A434-435E613EBB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20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38D5-F6F2-4988-BCFF-0AAD72661A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41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4A23D2-686C-4D92-8EBF-3AE0696626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80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9EC32-104C-47DD-88A1-BB5290CE52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52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B71B7E-4B68-44E8-AF5D-E0D7D60485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4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F1A69-30AD-4416-A471-A4DB36AC66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91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title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fld id="{FA06C984-B9F0-40E4-B490-E75E9A097E6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7945F1F-1FC0-4CEE-939C-45BC0944C65B}" type="slidenum">
              <a:rPr lang="en-US" altLang="en-US" sz="1200" b="1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altLang="en-US" sz="1200" b="1">
              <a:solidFill>
                <a:schemeClr val="bg1"/>
              </a:solidFill>
            </a:endParaRPr>
          </a:p>
        </p:txBody>
      </p:sp>
      <p:grpSp>
        <p:nvGrpSpPr>
          <p:cNvPr id="1033" name="Group 25"/>
          <p:cNvGrpSpPr>
            <a:grpSpLocks/>
          </p:cNvGrpSpPr>
          <p:nvPr userDrawn="1"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6" name="Picture 26" descr="NEW FAA LOGO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2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2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1034" name="Text Box 29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200" b="1" smtClean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smtClean="0">
              <a:solidFill>
                <a:srgbClr val="C0C0C0"/>
              </a:solidFill>
            </a:endParaRPr>
          </a:p>
        </p:txBody>
      </p:sp>
      <p:sp>
        <p:nvSpPr>
          <p:cNvPr id="1035" name="Text Box 30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200" smtClean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i="1" smtClean="0"/>
              <a:t>Support Contracts Review Board	</a:t>
            </a:r>
            <a:r>
              <a:rPr lang="en-US" altLang="en-US" sz="3200" i="1" smtClean="0"/>
              <a:t/>
            </a:r>
            <a:br>
              <a:rPr lang="en-US" altLang="en-US" sz="3200" i="1" smtClean="0"/>
            </a:br>
            <a:endParaRPr lang="en-US" altLang="en-US" sz="3200" i="1" smtClean="0"/>
          </a:p>
        </p:txBody>
      </p:sp>
      <p:sp>
        <p:nvSpPr>
          <p:cNvPr id="3075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4000" i="1" smtClean="0"/>
              <a:t>Phase II Presentation Guidance</a:t>
            </a:r>
          </a:p>
        </p:txBody>
      </p:sp>
      <p:sp>
        <p:nvSpPr>
          <p:cNvPr id="3076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Support Contract Review Board</a:t>
            </a:r>
          </a:p>
        </p:txBody>
      </p:sp>
      <p:sp>
        <p:nvSpPr>
          <p:cNvPr id="3077" name="Text Box 18"/>
          <p:cNvSpPr txBox="1">
            <a:spLocks noChangeArrowheads="1"/>
          </p:cNvSpPr>
          <p:nvPr/>
        </p:nvSpPr>
        <p:spPr bwMode="auto">
          <a:xfrm>
            <a:off x="893763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&lt;PMO Code&gt;</a:t>
            </a: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&lt;Date&gt;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 </a:t>
            </a:r>
          </a:p>
          <a:p>
            <a:pPr lvl="1" eaLnBrk="1" hangingPunct="1"/>
            <a:r>
              <a:rPr lang="en-US" altLang="en-US" smtClean="0"/>
              <a:t>Description of the support services being acquired</a:t>
            </a:r>
          </a:p>
          <a:p>
            <a:pPr lvl="1" eaLnBrk="1" hangingPunct="1"/>
            <a:r>
              <a:rPr lang="en-US" altLang="en-US" smtClean="0"/>
              <a:t>Identify the program office personnel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SCRB Specifics</a:t>
            </a:r>
          </a:p>
          <a:p>
            <a:pPr lvl="1" eaLnBrk="1" hangingPunct="1"/>
            <a:r>
              <a:rPr lang="en-US" altLang="en-US" smtClean="0"/>
              <a:t>Summary of the decision requested</a:t>
            </a:r>
            <a:r>
              <a:rPr lang="en-US" altLang="en-US" smtClean="0">
                <a:latin typeface="Symbol" panose="05050102010706020507" pitchFamily="18" charset="2"/>
                <a:cs typeface="Times New Roman" panose="02020603050405020304" pitchFamily="18" charset="0"/>
              </a:rPr>
              <a:t>	</a:t>
            </a:r>
          </a:p>
          <a:p>
            <a:pPr lvl="1" eaLnBrk="1" hangingPunct="1"/>
            <a:r>
              <a:rPr lang="en-US" altLang="en-US" smtClean="0"/>
              <a:t>Prior SCRB action on this procurement </a:t>
            </a:r>
          </a:p>
          <a:p>
            <a:pPr lvl="2" eaLnBrk="1" hangingPunct="1"/>
            <a:r>
              <a:rPr lang="en-US" altLang="en-US" smtClean="0"/>
              <a:t>Phase 1 approvals</a:t>
            </a:r>
          </a:p>
          <a:p>
            <a:pPr lvl="2" eaLnBrk="1" hangingPunct="1"/>
            <a:r>
              <a:rPr lang="en-US" altLang="en-US" smtClean="0"/>
              <a:t>Actions taken and their resolution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Procurement Specifics</a:t>
            </a:r>
          </a:p>
          <a:p>
            <a:pPr lvl="1" eaLnBrk="1" hangingPunct="1"/>
            <a:r>
              <a:rPr lang="en-US" altLang="en-US" smtClean="0"/>
              <a:t>Period of performance</a:t>
            </a:r>
          </a:p>
          <a:p>
            <a:pPr lvl="1" eaLnBrk="1" hangingPunct="1"/>
            <a:r>
              <a:rPr lang="en-US" altLang="en-US" smtClean="0"/>
              <a:t>Final estimated cost</a:t>
            </a:r>
          </a:p>
          <a:p>
            <a:pPr lvl="1" eaLnBrk="1" hangingPunct="1"/>
            <a:r>
              <a:rPr lang="en-US" altLang="en-US" smtClean="0"/>
              <a:t>Contract type</a:t>
            </a:r>
          </a:p>
          <a:p>
            <a:pPr lvl="1" eaLnBrk="1" hangingPunct="1"/>
            <a:r>
              <a:rPr lang="en-US" altLang="en-US" smtClean="0"/>
              <a:t>Single source or competitive procurement</a:t>
            </a:r>
          </a:p>
          <a:p>
            <a:pPr lvl="1" eaLnBrk="1" hangingPunct="1"/>
            <a:r>
              <a:rPr lang="en-US" altLang="en-US" smtClean="0"/>
              <a:t>Contractor monitoring procedures</a:t>
            </a:r>
          </a:p>
          <a:p>
            <a:pPr lvl="1" eaLnBrk="1" hangingPunct="1"/>
            <a:r>
              <a:rPr lang="en-US" altLang="en-US" smtClean="0"/>
              <a:t>CIO’s approval, if required</a:t>
            </a:r>
            <a:r>
              <a:rPr lang="en-US" altLang="en-US" smtClean="0">
                <a:latin typeface="Symbol" panose="05050102010706020507" pitchFamily="18" charset="2"/>
                <a:cs typeface="Times New Roman" panose="02020603050405020304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38" y="1493838"/>
            <a:ext cx="8050212" cy="4391025"/>
          </a:xfrm>
        </p:spPr>
        <p:txBody>
          <a:bodyPr/>
          <a:lstStyle/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smtClean="0"/>
              <a:t>Review Questions &amp; Issues: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smtClean="0"/>
              <a:t>Summary of the Phase 2 consolidated questions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smtClean="0"/>
              <a:t>Program office responses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smtClean="0"/>
              <a:t>Issue resolutions already reached</a:t>
            </a:r>
            <a:endParaRPr lang="en-US" altLang="en-US" sz="20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DEA251DE6D9B4BA44E431F7941B0DC" ma:contentTypeVersion="2" ma:contentTypeDescription="Create a new document." ma:contentTypeScope="" ma:versionID="3937f8a62a82fc4f52d6ff5b1baa0229">
  <xsd:schema xmlns:xsd="http://www.w3.org/2001/XMLSchema" xmlns:xs="http://www.w3.org/2001/XMLSchema" xmlns:p="http://schemas.microsoft.com/office/2006/metadata/properties" xmlns:ns2="09bd6b20-41ff-41f5-84a2-18f56ef54833" targetNamespace="http://schemas.microsoft.com/office/2006/metadata/properties" ma:root="true" ma:fieldsID="e37c15f983dfe90a20e55e75dfd07f87" ns2:_="">
    <xsd:import namespace="09bd6b20-41ff-41f5-84a2-18f56ef548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bd6b20-41ff-41f5-84a2-18f56ef54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2D2398-F00B-45BD-966F-1D7EEFF6BE63}"/>
</file>

<file path=customXml/itemProps2.xml><?xml version="1.0" encoding="utf-8"?>
<ds:datastoreItem xmlns:ds="http://schemas.openxmlformats.org/officeDocument/2006/customXml" ds:itemID="{A8237923-0B32-409B-945D-C0669D951395}"/>
</file>

<file path=customXml/itemProps3.xml><?xml version="1.0" encoding="utf-8"?>
<ds:datastoreItem xmlns:ds="http://schemas.openxmlformats.org/officeDocument/2006/customXml" ds:itemID="{4AA25839-E016-4E60-B516-FB2467AB077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Symbol</vt:lpstr>
      <vt:lpstr>1_Custom Design</vt:lpstr>
      <vt:lpstr>Support Contracts Review Board  </vt:lpstr>
      <vt:lpstr>Procurement X</vt:lpstr>
      <vt:lpstr>Procurement X</vt:lpstr>
      <vt:lpstr>Procurement X</vt:lpstr>
      <vt:lpstr>Procurement 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2016-01-28T12:38:53Z</dcterms:created>
  <dcterms:modified xsi:type="dcterms:W3CDTF">2021-08-10T17:38:30Z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0x0101004EDEA251DE6D9B4BA44E431F7941B0DC</vt:lpwstr>
  </property>
</Properties>
</file>