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4"/>
  </p:sldMasterIdLst>
  <p:notesMasterIdLst>
    <p:notesMasterId r:id="rId11"/>
  </p:notesMasterIdLst>
  <p:handoutMasterIdLst>
    <p:handoutMasterId r:id="rId12"/>
  </p:handoutMasterIdLst>
  <p:sldIdLst>
    <p:sldId id="273" r:id="rId5"/>
    <p:sldId id="274" r:id="rId6"/>
    <p:sldId id="275" r:id="rId7"/>
    <p:sldId id="276" r:id="rId8"/>
    <p:sldId id="278" r:id="rId9"/>
    <p:sldId id="277" r:id="rId10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36" userDrawn="1">
          <p15:clr>
            <a:srgbClr val="A4A3A4"/>
          </p15:clr>
        </p15:guide>
        <p15:guide id="2" pos="3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99"/>
    <a:srgbClr val="FFCC00"/>
    <a:srgbClr val="DDDDDD"/>
    <a:srgbClr val="C0C0C0"/>
    <a:srgbClr val="1D2F68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1178" autoAdjust="0"/>
    <p:restoredTop sz="94717" autoAdjust="0"/>
  </p:normalViewPr>
  <p:slideViewPr>
    <p:cSldViewPr snapToGrid="0">
      <p:cViewPr varScale="1">
        <p:scale>
          <a:sx n="88" d="100"/>
          <a:sy n="88" d="100"/>
        </p:scale>
        <p:origin x="1843" y="62"/>
      </p:cViewPr>
      <p:guideLst>
        <p:guide orient="horz" pos="536"/>
        <p:guide pos="3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anose="02020603050405020304" pitchFamily="18" charset="0"/>
              </a:defRPr>
            </a:lvl1pPr>
          </a:lstStyle>
          <a:p>
            <a:fld id="{CC306447-AA7D-4409-88B5-EDDCEC63D22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97907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6488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anose="02020603050405020304" pitchFamily="18" charset="0"/>
              </a:defRPr>
            </a:lvl1pPr>
          </a:lstStyle>
          <a:p>
            <a:fld id="{02987F2A-169C-4E03-8303-B9815A5D98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90992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12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112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112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112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112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0178666-6F61-4FFB-9E09-DEC4CFA63DE1}" type="slidenum">
              <a:rPr lang="en-US" altLang="en-US"/>
              <a:pPr eaLnBrk="1" hangingPunct="1"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696913"/>
            <a:ext cx="4648200" cy="3486150"/>
          </a:xfrm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2255009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12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112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112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112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112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19CBDE2-6BAE-4DB5-9C54-52C9EA0851E3}" type="slidenum">
              <a:rPr lang="en-US" altLang="en-US"/>
              <a:pPr eaLnBrk="1" hangingPunct="1">
                <a:spcBef>
                  <a:spcPct val="0"/>
                </a:spcBef>
              </a:pPr>
              <a:t>2</a:t>
            </a:fld>
            <a:endParaRPr lang="en-US" altLang="en-US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696913"/>
            <a:ext cx="4648200" cy="3486150"/>
          </a:xfrm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488798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1D2F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81" descr="sunrise_plane_powerpoin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00" y="0"/>
            <a:ext cx="355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1051"/>
          <p:cNvSpPr txBox="1">
            <a:spLocks noChangeArrowheads="1"/>
          </p:cNvSpPr>
          <p:nvPr userDrawn="1"/>
        </p:nvSpPr>
        <p:spPr bwMode="auto">
          <a:xfrm>
            <a:off x="427041" y="4497388"/>
            <a:ext cx="4822825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n-US" altLang="en-US" sz="1600" smtClean="0">
                <a:solidFill>
                  <a:schemeClr val="bg1"/>
                </a:solidFill>
              </a:rPr>
              <a:t>Presented to:</a:t>
            </a:r>
          </a:p>
          <a:p>
            <a:pPr eaLnBrk="1" hangingPunct="1">
              <a:buFontTx/>
              <a:buNone/>
              <a:defRPr/>
            </a:pPr>
            <a:r>
              <a:rPr lang="en-US" altLang="en-US" sz="1600" smtClean="0">
                <a:solidFill>
                  <a:schemeClr val="bg1"/>
                </a:solidFill>
              </a:rPr>
              <a:t>By:</a:t>
            </a:r>
          </a:p>
          <a:p>
            <a:pPr eaLnBrk="1" hangingPunct="1">
              <a:buFontTx/>
              <a:buNone/>
              <a:defRPr/>
            </a:pPr>
            <a:r>
              <a:rPr lang="en-US" altLang="en-US" sz="1600" smtClean="0">
                <a:solidFill>
                  <a:schemeClr val="bg1"/>
                </a:solidFill>
              </a:rPr>
              <a:t>Date:</a:t>
            </a:r>
          </a:p>
        </p:txBody>
      </p:sp>
      <p:grpSp>
        <p:nvGrpSpPr>
          <p:cNvPr id="6" name="Group 1080"/>
          <p:cNvGrpSpPr>
            <a:grpSpLocks/>
          </p:cNvGrpSpPr>
          <p:nvPr userDrawn="1"/>
        </p:nvGrpSpPr>
        <p:grpSpPr bwMode="auto">
          <a:xfrm>
            <a:off x="5873752" y="269877"/>
            <a:ext cx="2895600" cy="911225"/>
            <a:chOff x="3700" y="170"/>
            <a:chExt cx="1824" cy="574"/>
          </a:xfrm>
        </p:grpSpPr>
        <p:pic>
          <p:nvPicPr>
            <p:cNvPr id="7" name="Picture 1079" descr="NEW FAA LOGO"/>
            <p:cNvPicPr>
              <a:picLocks noChangeAspect="1" noChangeArrowheads="1"/>
            </p:cNvPicPr>
            <p:nvPr userDrawn="1"/>
          </p:nvPicPr>
          <p:blipFill>
            <a:blip r:embed="rId3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 Box 1071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85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en-US" altLang="en-US" sz="1800" b="1" smtClean="0">
                  <a:solidFill>
                    <a:schemeClr val="bg1"/>
                  </a:solidFill>
                </a:rPr>
                <a:t>Federal Aviation</a:t>
              </a:r>
            </a:p>
            <a:p>
              <a:pPr eaLnBrk="1" hangingPunct="1">
                <a:lnSpc>
                  <a:spcPct val="85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en-US" altLang="en-US" sz="1800" b="1" smtClean="0">
                  <a:solidFill>
                    <a:schemeClr val="bg1"/>
                  </a:solidFill>
                </a:rPr>
                <a:t>Administration</a:t>
              </a:r>
            </a:p>
          </p:txBody>
        </p:sp>
      </p:grpSp>
      <p:sp>
        <p:nvSpPr>
          <p:cNvPr id="634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Select to edit master title</a:t>
            </a:r>
          </a:p>
        </p:txBody>
      </p:sp>
      <p:sp>
        <p:nvSpPr>
          <p:cNvPr id="634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smtClean="0"/>
              <a:t>Select to edit master subtitle</a:t>
            </a:r>
          </a:p>
        </p:txBody>
      </p:sp>
    </p:spTree>
    <p:extLst>
      <p:ext uri="{BB962C8B-B14F-4D97-AF65-F5344CB8AC3E}">
        <p14:creationId xmlns:p14="http://schemas.microsoft.com/office/powerpoint/2010/main" val="3093863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500F94-39B6-40F1-84E4-931AE9EACB9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8515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3392" y="344490"/>
            <a:ext cx="2117725" cy="54832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9" y="344490"/>
            <a:ext cx="6202363" cy="54832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716107-AC29-475E-887B-D2A8CE0383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4482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B59A28-3999-4C66-8F46-3DD4780FF0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2156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28" indent="0">
              <a:buNone/>
              <a:defRPr sz="1800"/>
            </a:lvl2pPr>
            <a:lvl3pPr marL="914456" indent="0">
              <a:buNone/>
              <a:defRPr sz="1600"/>
            </a:lvl3pPr>
            <a:lvl4pPr marL="1371686" indent="0">
              <a:buNone/>
              <a:defRPr sz="1400"/>
            </a:lvl4pPr>
            <a:lvl5pPr marL="1828914" indent="0">
              <a:buNone/>
              <a:defRPr sz="1400"/>
            </a:lvl5pPr>
            <a:lvl6pPr marL="2286143" indent="0">
              <a:buNone/>
              <a:defRPr sz="1400"/>
            </a:lvl6pPr>
            <a:lvl7pPr marL="2743371" indent="0">
              <a:buNone/>
              <a:defRPr sz="1400"/>
            </a:lvl7pPr>
            <a:lvl8pPr marL="3200600" indent="0">
              <a:buNone/>
              <a:defRPr sz="1400"/>
            </a:lvl8pPr>
            <a:lvl9pPr marL="365782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E9CEB0-34E1-4758-A4A2-FA8190C6E73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9711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1179" y="1436690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1688" y="1436690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A0864A-2A05-4C4C-8333-4664F06C30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8110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5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28" indent="0">
              <a:buNone/>
              <a:defRPr sz="2000" b="1"/>
            </a:lvl2pPr>
            <a:lvl3pPr marL="914456" indent="0">
              <a:buNone/>
              <a:defRPr sz="1800" b="1"/>
            </a:lvl3pPr>
            <a:lvl4pPr marL="1371686" indent="0">
              <a:buNone/>
              <a:defRPr sz="1600" b="1"/>
            </a:lvl4pPr>
            <a:lvl5pPr marL="1828914" indent="0">
              <a:buNone/>
              <a:defRPr sz="1600" b="1"/>
            </a:lvl5pPr>
            <a:lvl6pPr marL="2286143" indent="0">
              <a:buNone/>
              <a:defRPr sz="1600" b="1"/>
            </a:lvl6pPr>
            <a:lvl7pPr marL="2743371" indent="0">
              <a:buNone/>
              <a:defRPr sz="1600" b="1"/>
            </a:lvl7pPr>
            <a:lvl8pPr marL="3200600" indent="0">
              <a:buNone/>
              <a:defRPr sz="1600" b="1"/>
            </a:lvl8pPr>
            <a:lvl9pPr marL="365782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7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5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28" indent="0">
              <a:buNone/>
              <a:defRPr sz="2000" b="1"/>
            </a:lvl2pPr>
            <a:lvl3pPr marL="914456" indent="0">
              <a:buNone/>
              <a:defRPr sz="1800" b="1"/>
            </a:lvl3pPr>
            <a:lvl4pPr marL="1371686" indent="0">
              <a:buNone/>
              <a:defRPr sz="1600" b="1"/>
            </a:lvl4pPr>
            <a:lvl5pPr marL="1828914" indent="0">
              <a:buNone/>
              <a:defRPr sz="1600" b="1"/>
            </a:lvl5pPr>
            <a:lvl6pPr marL="2286143" indent="0">
              <a:buNone/>
              <a:defRPr sz="1600" b="1"/>
            </a:lvl6pPr>
            <a:lvl7pPr marL="2743371" indent="0">
              <a:buNone/>
              <a:defRPr sz="1600" b="1"/>
            </a:lvl7pPr>
            <a:lvl8pPr marL="3200600" indent="0">
              <a:buNone/>
              <a:defRPr sz="1600" b="1"/>
            </a:lvl8pPr>
            <a:lvl9pPr marL="365782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7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A9DCC1-F885-402F-8DA0-FF8E5F96547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6514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B9261D-C269-47C6-9242-DE3A9BD539F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6119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091D75-796C-4BA4-8EA4-144207B2FB6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8663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28" indent="0">
              <a:buNone/>
              <a:defRPr sz="1200"/>
            </a:lvl2pPr>
            <a:lvl3pPr marL="914456" indent="0">
              <a:buNone/>
              <a:defRPr sz="1000"/>
            </a:lvl3pPr>
            <a:lvl4pPr marL="1371686" indent="0">
              <a:buNone/>
              <a:defRPr sz="900"/>
            </a:lvl4pPr>
            <a:lvl5pPr marL="1828914" indent="0">
              <a:buNone/>
              <a:defRPr sz="900"/>
            </a:lvl5pPr>
            <a:lvl6pPr marL="2286143" indent="0">
              <a:buNone/>
              <a:defRPr sz="900"/>
            </a:lvl6pPr>
            <a:lvl7pPr marL="2743371" indent="0">
              <a:buNone/>
              <a:defRPr sz="900"/>
            </a:lvl7pPr>
            <a:lvl8pPr marL="3200600" indent="0">
              <a:buNone/>
              <a:defRPr sz="900"/>
            </a:lvl8pPr>
            <a:lvl9pPr marL="365782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85D0C8-894F-4755-AA75-22968DFB02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1613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28" indent="0">
              <a:buNone/>
              <a:defRPr sz="2800"/>
            </a:lvl2pPr>
            <a:lvl3pPr marL="914456" indent="0">
              <a:buNone/>
              <a:defRPr sz="2400"/>
            </a:lvl3pPr>
            <a:lvl4pPr marL="1371686" indent="0">
              <a:buNone/>
              <a:defRPr sz="2000"/>
            </a:lvl4pPr>
            <a:lvl5pPr marL="1828914" indent="0">
              <a:buNone/>
              <a:defRPr sz="2000"/>
            </a:lvl5pPr>
            <a:lvl6pPr marL="2286143" indent="0">
              <a:buNone/>
              <a:defRPr sz="2000"/>
            </a:lvl6pPr>
            <a:lvl7pPr marL="2743371" indent="0">
              <a:buNone/>
              <a:defRPr sz="2000"/>
            </a:lvl7pPr>
            <a:lvl8pPr marL="3200600" indent="0">
              <a:buNone/>
              <a:defRPr sz="2000"/>
            </a:lvl8pPr>
            <a:lvl9pPr marL="3657829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0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28" indent="0">
              <a:buNone/>
              <a:defRPr sz="1200"/>
            </a:lvl2pPr>
            <a:lvl3pPr marL="914456" indent="0">
              <a:buNone/>
              <a:defRPr sz="1000"/>
            </a:lvl3pPr>
            <a:lvl4pPr marL="1371686" indent="0">
              <a:buNone/>
              <a:defRPr sz="900"/>
            </a:lvl4pPr>
            <a:lvl5pPr marL="1828914" indent="0">
              <a:buNone/>
              <a:defRPr sz="900"/>
            </a:lvl5pPr>
            <a:lvl6pPr marL="2286143" indent="0">
              <a:buNone/>
              <a:defRPr sz="900"/>
            </a:lvl6pPr>
            <a:lvl7pPr marL="2743371" indent="0">
              <a:buNone/>
              <a:defRPr sz="900"/>
            </a:lvl7pPr>
            <a:lvl8pPr marL="3200600" indent="0">
              <a:buNone/>
              <a:defRPr sz="900"/>
            </a:lvl8pPr>
            <a:lvl9pPr marL="365782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EDE112-EBCA-491E-B837-3E6F797400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1797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Select to edit master title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1179" y="1436690"/>
            <a:ext cx="8050213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Select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63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</a:lstStyle>
          <a:p>
            <a:fld id="{5E679C6C-07F1-4037-8102-399EE048EA4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1" name="Rectangle 12"/>
          <p:cNvSpPr>
            <a:spLocks noChangeArrowheads="1"/>
          </p:cNvSpPr>
          <p:nvPr/>
        </p:nvSpPr>
        <p:spPr bwMode="auto">
          <a:xfrm rot="10800000">
            <a:off x="0" y="5672140"/>
            <a:ext cx="9144000" cy="75882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sz="2400" smtClean="0"/>
          </a:p>
        </p:txBody>
      </p:sp>
      <p:sp>
        <p:nvSpPr>
          <p:cNvPr id="1032" name="Rectangle 17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CD0574DB-DD94-4214-9BE9-F2658C8A6516}" type="slidenum">
              <a:rPr lang="en-US" altLang="en-US" sz="1200" b="1">
                <a:solidFill>
                  <a:schemeClr val="bg1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‹#›</a:t>
            </a:fld>
            <a:endParaRPr lang="en-US" altLang="en-US" sz="1200" b="1">
              <a:solidFill>
                <a:schemeClr val="bg1"/>
              </a:solidFill>
            </a:endParaRPr>
          </a:p>
        </p:txBody>
      </p:sp>
      <p:grpSp>
        <p:nvGrpSpPr>
          <p:cNvPr id="1033" name="Group 25"/>
          <p:cNvGrpSpPr>
            <a:grpSpLocks/>
          </p:cNvGrpSpPr>
          <p:nvPr userDrawn="1"/>
        </p:nvGrpSpPr>
        <p:grpSpPr bwMode="auto">
          <a:xfrm>
            <a:off x="5708652" y="6124577"/>
            <a:ext cx="2047875" cy="661988"/>
            <a:chOff x="3596" y="3858"/>
            <a:chExt cx="1290" cy="417"/>
          </a:xfrm>
        </p:grpSpPr>
        <p:pic>
          <p:nvPicPr>
            <p:cNvPr id="1034" name="Picture 26" descr="NEW FAA LOGO"/>
            <p:cNvPicPr>
              <a:picLocks noChangeAspect="1" noChangeArrowheads="1"/>
            </p:cNvPicPr>
            <p:nvPr userDrawn="1"/>
          </p:nvPicPr>
          <p:blipFill>
            <a:blip r:embed="rId13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33" t="3734" r="14973" b="4564"/>
            <a:stretch>
              <a:fillRect/>
            </a:stretch>
          </p:blipFill>
          <p:spPr bwMode="auto">
            <a:xfrm>
              <a:off x="3596" y="3858"/>
              <a:ext cx="416" cy="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5" name="Text Box 27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85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en-US" altLang="en-US" sz="1200" b="1" smtClean="0">
                  <a:solidFill>
                    <a:schemeClr val="bg1"/>
                  </a:solidFill>
                </a:rPr>
                <a:t>Federal Aviation</a:t>
              </a:r>
            </a:p>
            <a:p>
              <a:pPr eaLnBrk="1" hangingPunct="1">
                <a:lnSpc>
                  <a:spcPct val="85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en-US" altLang="en-US" sz="1200" b="1" smtClean="0">
                  <a:solidFill>
                    <a:schemeClr val="bg1"/>
                  </a:solidFill>
                </a:rPr>
                <a:t>Administration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28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56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86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914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21" indent="-342921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96" indent="-285768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72" indent="-228615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300" indent="-228615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529" indent="-228615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758" indent="-228615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986" indent="-228615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214" indent="-228615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444" indent="-228615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28" algn="l" defTabSz="9144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56" algn="l" defTabSz="9144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86" algn="l" defTabSz="9144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14" algn="l" defTabSz="9144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43" algn="l" defTabSz="9144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371" algn="l" defTabSz="9144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600" algn="l" defTabSz="9144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829" algn="l" defTabSz="9144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F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Support Contracts Review Board </a:t>
            </a:r>
          </a:p>
        </p:txBody>
      </p:sp>
      <p:sp>
        <p:nvSpPr>
          <p:cNvPr id="3075" name="Rectangle 1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4000" i="1" dirty="0"/>
              <a:t>Phase II Presentation </a:t>
            </a:r>
            <a:r>
              <a:rPr lang="en-US" altLang="en-US" sz="4000" i="1" dirty="0">
                <a:solidFill>
                  <a:schemeClr val="bg1">
                    <a:lumMod val="50000"/>
                  </a:schemeClr>
                </a:solidFill>
              </a:rPr>
              <a:t>Template</a:t>
            </a:r>
          </a:p>
          <a:p>
            <a:pPr algn="r" eaLnBrk="1" hangingPunct="1">
              <a:lnSpc>
                <a:spcPct val="90000"/>
              </a:lnSpc>
            </a:pPr>
            <a:endParaRPr lang="en-US" altLang="en-US" sz="2400" dirty="0"/>
          </a:p>
        </p:txBody>
      </p:sp>
      <p:sp>
        <p:nvSpPr>
          <p:cNvPr id="3076" name="Text Box 17"/>
          <p:cNvSpPr txBox="1">
            <a:spLocks noChangeArrowheads="1"/>
          </p:cNvSpPr>
          <p:nvPr/>
        </p:nvSpPr>
        <p:spPr bwMode="auto">
          <a:xfrm>
            <a:off x="1754188" y="4497388"/>
            <a:ext cx="34655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600" b="0" dirty="0">
                <a:solidFill>
                  <a:schemeClr val="bg1"/>
                </a:solidFill>
              </a:rPr>
              <a:t>Support Contract Review Board</a:t>
            </a:r>
          </a:p>
        </p:txBody>
      </p:sp>
      <p:sp>
        <p:nvSpPr>
          <p:cNvPr id="3077" name="Text Box 18"/>
          <p:cNvSpPr txBox="1">
            <a:spLocks noChangeArrowheads="1"/>
          </p:cNvSpPr>
          <p:nvPr/>
        </p:nvSpPr>
        <p:spPr bwMode="auto">
          <a:xfrm>
            <a:off x="788988" y="4875213"/>
            <a:ext cx="34655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600" b="0" dirty="0">
                <a:solidFill>
                  <a:schemeClr val="bg1"/>
                </a:solidFill>
              </a:rPr>
              <a:t>&lt;Routing Code&gt;</a:t>
            </a:r>
          </a:p>
        </p:txBody>
      </p:sp>
      <p:sp>
        <p:nvSpPr>
          <p:cNvPr id="3078" name="Text Box 19"/>
          <p:cNvSpPr txBox="1">
            <a:spLocks noChangeArrowheads="1"/>
          </p:cNvSpPr>
          <p:nvPr/>
        </p:nvSpPr>
        <p:spPr bwMode="auto">
          <a:xfrm>
            <a:off x="1000127" y="5224465"/>
            <a:ext cx="346551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600" b="0">
                <a:solidFill>
                  <a:schemeClr val="bg1"/>
                </a:solidFill>
              </a:rPr>
              <a:t>&lt;Date&gt;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dirty="0"/>
              <a:t>Procurement X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Introduction </a:t>
            </a:r>
          </a:p>
          <a:p>
            <a:pPr lvl="1" eaLnBrk="1" hangingPunct="1"/>
            <a:r>
              <a:rPr lang="en-US" altLang="en-US" dirty="0" smtClean="0"/>
              <a:t>Describe the </a:t>
            </a:r>
            <a:r>
              <a:rPr lang="en-US" altLang="en-US" dirty="0"/>
              <a:t>mission need/Agency and/or Organization </a:t>
            </a:r>
            <a:r>
              <a:rPr lang="en-US" altLang="en-US" dirty="0" smtClean="0"/>
              <a:t>goals</a:t>
            </a:r>
          </a:p>
          <a:p>
            <a:pPr lvl="1" eaLnBrk="1" hangingPunct="1"/>
            <a:r>
              <a:rPr lang="en-US" altLang="en-US" dirty="0" smtClean="0"/>
              <a:t>Describe the </a:t>
            </a:r>
            <a:r>
              <a:rPr lang="en-US" altLang="en-US" dirty="0"/>
              <a:t>support services being </a:t>
            </a:r>
            <a:r>
              <a:rPr lang="en-US" altLang="en-US" dirty="0" smtClean="0"/>
              <a:t>acquired</a:t>
            </a:r>
          </a:p>
          <a:p>
            <a:pPr lvl="1" eaLnBrk="1" hangingPunct="1"/>
            <a:r>
              <a:rPr lang="en-US" altLang="en-US" dirty="0" smtClean="0"/>
              <a:t>Describe variances between ASRB approved schedule and or scope </a:t>
            </a:r>
          </a:p>
          <a:p>
            <a:pPr lvl="1" eaLnBrk="1" hangingPunct="1"/>
            <a:r>
              <a:rPr lang="en-US" altLang="en-US" dirty="0" smtClean="0"/>
              <a:t>Identify the program office personnel</a:t>
            </a:r>
          </a:p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dirty="0"/>
              <a:t>Procurement X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SCRB Specifics</a:t>
            </a:r>
            <a:r>
              <a:rPr lang="en-US" altLang="en-US" dirty="0" smtClean="0">
                <a:latin typeface="Symbol" panose="05050102010706020507" pitchFamily="18" charset="2"/>
                <a:cs typeface="Times New Roman" panose="02020603050405020304" pitchFamily="18" charset="0"/>
              </a:rPr>
              <a:t>	</a:t>
            </a:r>
          </a:p>
          <a:p>
            <a:pPr lvl="1" eaLnBrk="1" hangingPunct="1"/>
            <a:r>
              <a:rPr lang="en-US" altLang="en-US" dirty="0" smtClean="0"/>
              <a:t>Provide a </a:t>
            </a:r>
            <a:r>
              <a:rPr lang="en-US" altLang="en-US" dirty="0"/>
              <a:t>d</a:t>
            </a:r>
            <a:r>
              <a:rPr lang="en-US" altLang="en-US" dirty="0" smtClean="0"/>
              <a:t>escription </a:t>
            </a:r>
            <a:r>
              <a:rPr lang="en-US" altLang="en-US" dirty="0"/>
              <a:t>of </a:t>
            </a:r>
            <a:r>
              <a:rPr lang="en-US" altLang="en-US" u="sng" dirty="0" smtClean="0"/>
              <a:t>all</a:t>
            </a:r>
            <a:r>
              <a:rPr lang="en-US" altLang="en-US" dirty="0" smtClean="0"/>
              <a:t> </a:t>
            </a:r>
            <a:r>
              <a:rPr lang="en-US" altLang="en-US" dirty="0"/>
              <a:t>prior SCRB </a:t>
            </a:r>
            <a:r>
              <a:rPr lang="en-US" altLang="en-US" dirty="0" smtClean="0"/>
              <a:t>and CFO actions </a:t>
            </a:r>
            <a:r>
              <a:rPr lang="en-US" altLang="en-US" dirty="0"/>
              <a:t>on this procurement (list all previous CFO actions for this requirement by CFO Case </a:t>
            </a:r>
            <a:r>
              <a:rPr lang="en-US" altLang="en-US" dirty="0" smtClean="0"/>
              <a:t>#’s, contract numbers, and associated dollar values)</a:t>
            </a:r>
          </a:p>
          <a:p>
            <a:pPr lvl="1" eaLnBrk="1" hangingPunct="1"/>
            <a:endParaRPr lang="en-US" altLang="en-US" dirty="0">
              <a:solidFill>
                <a:srgbClr val="FF0000"/>
              </a:solidFill>
            </a:endParaRPr>
          </a:p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dirty="0"/>
              <a:t>Procurement X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Procurement Specifics</a:t>
            </a:r>
          </a:p>
          <a:p>
            <a:pPr lvl="1" eaLnBrk="1" hangingPunct="1"/>
            <a:r>
              <a:rPr lang="en-US" altLang="en-US" dirty="0"/>
              <a:t>Describe whether this is a follow-on or a new requirement </a:t>
            </a:r>
          </a:p>
          <a:p>
            <a:pPr lvl="1" eaLnBrk="1" hangingPunct="1"/>
            <a:r>
              <a:rPr lang="en-US" altLang="en-US" dirty="0"/>
              <a:t>Describe whether this is a non-competitive or competitive procurement</a:t>
            </a:r>
          </a:p>
          <a:p>
            <a:pPr lvl="1" eaLnBrk="1" hangingPunct="1"/>
            <a:r>
              <a:rPr lang="en-US" altLang="en-US" dirty="0"/>
              <a:t>State the period of performance</a:t>
            </a:r>
          </a:p>
          <a:p>
            <a:pPr lvl="1" eaLnBrk="1" hangingPunct="1"/>
            <a:r>
              <a:rPr lang="en-US" altLang="en-US" dirty="0"/>
              <a:t>Provide the final estimated cost (describe the comparison with current the burn rate if this is a follow-on)</a:t>
            </a:r>
          </a:p>
          <a:p>
            <a:pPr marL="457228" lvl="1" indent="0" eaLnBrk="1" hangingPunct="1">
              <a:buNone/>
            </a:pPr>
            <a:r>
              <a:rPr lang="en-US" altLang="en-US" dirty="0" smtClean="0">
                <a:latin typeface="Symbol" panose="05050102010706020507" pitchFamily="18" charset="2"/>
                <a:cs typeface="Times New Roman" panose="02020603050405020304" pitchFamily="18" charset="0"/>
              </a:rPr>
              <a:t>	</a:t>
            </a:r>
          </a:p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002060"/>
                </a:solidFill>
              </a:rPr>
              <a:t>Procurement X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Procurement </a:t>
            </a:r>
            <a:r>
              <a:rPr lang="en-US" dirty="0" smtClean="0"/>
              <a:t>Specifics </a:t>
            </a:r>
            <a:r>
              <a:rPr lang="en-US" i="1" dirty="0" smtClean="0"/>
              <a:t>continued</a:t>
            </a:r>
            <a:r>
              <a:rPr lang="en-US" dirty="0" smtClean="0"/>
              <a:t>… </a:t>
            </a:r>
          </a:p>
          <a:p>
            <a:pPr lvl="1" eaLnBrk="1" hangingPunct="1"/>
            <a:r>
              <a:rPr lang="en-US" altLang="en-US" dirty="0" smtClean="0"/>
              <a:t>Contract </a:t>
            </a:r>
            <a:r>
              <a:rPr lang="en-US" altLang="en-US" dirty="0"/>
              <a:t>type (describe the rationale) </a:t>
            </a:r>
          </a:p>
          <a:p>
            <a:pPr lvl="1" eaLnBrk="1" hangingPunct="1"/>
            <a:r>
              <a:rPr lang="en-US" altLang="en-US" dirty="0"/>
              <a:t>Appropriation (describe the breakout between F&amp;E and Ops if applicable) </a:t>
            </a:r>
          </a:p>
          <a:p>
            <a:pPr lvl="1"/>
            <a:r>
              <a:rPr lang="en-US" dirty="0"/>
              <a:t>Describe the tasks and how the requirements will be satisfied using the projected resources. </a:t>
            </a:r>
          </a:p>
          <a:p>
            <a:pPr lvl="1"/>
            <a:endParaRPr lang="en-US" dirty="0" smtClean="0">
              <a:solidFill>
                <a:srgbClr val="FF0000"/>
              </a:solidFill>
            </a:endParaRPr>
          </a:p>
          <a:p>
            <a:pPr marL="457228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89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dirty="0"/>
              <a:t>Procurement X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ts val="300"/>
              </a:spcBef>
              <a:spcAft>
                <a:spcPts val="300"/>
              </a:spcAft>
            </a:pPr>
            <a:r>
              <a:rPr lang="en-US" altLang="en-US" dirty="0" smtClean="0"/>
              <a:t>Review Questions &amp; Issues:</a:t>
            </a:r>
          </a:p>
          <a:p>
            <a:pPr lvl="1" eaLnBrk="1" hangingPunct="1">
              <a:spcBef>
                <a:spcPts val="300"/>
              </a:spcBef>
              <a:spcAft>
                <a:spcPts val="300"/>
              </a:spcAft>
            </a:pPr>
            <a:r>
              <a:rPr lang="en-US" altLang="en-US" dirty="0" smtClean="0"/>
              <a:t>Summary of the Phase 2 consolidated questions</a:t>
            </a:r>
          </a:p>
          <a:p>
            <a:pPr lvl="1" eaLnBrk="1" hangingPunct="1">
              <a:spcBef>
                <a:spcPts val="300"/>
              </a:spcBef>
              <a:spcAft>
                <a:spcPts val="300"/>
              </a:spcAft>
            </a:pPr>
            <a:r>
              <a:rPr lang="en-US" altLang="en-US" dirty="0" smtClean="0"/>
              <a:t>Program office responses</a:t>
            </a:r>
          </a:p>
          <a:p>
            <a:pPr lvl="1" eaLnBrk="1" hangingPunct="1">
              <a:spcBef>
                <a:spcPts val="300"/>
              </a:spcBef>
              <a:spcAft>
                <a:spcPts val="300"/>
              </a:spcAft>
            </a:pPr>
            <a:r>
              <a:rPr lang="en-US" altLang="en-US" dirty="0" smtClean="0"/>
              <a:t>Issue resolutions already reached</a:t>
            </a:r>
            <a:endParaRPr lang="en-US" altLang="en-US" sz="2000" dirty="0"/>
          </a:p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EDEA251DE6D9B4BA44E431F7941B0DC" ma:contentTypeVersion="4" ma:contentTypeDescription="Create a new document." ma:contentTypeScope="" ma:versionID="e80d213e2dd0b959f4e24ed4179c7a6f">
  <xsd:schema xmlns:xsd="http://www.w3.org/2001/XMLSchema" xmlns:xs="http://www.w3.org/2001/XMLSchema" xmlns:p="http://schemas.microsoft.com/office/2006/metadata/properties" xmlns:ns2="09bd6b20-41ff-41f5-84a2-18f56ef54833" targetNamespace="http://schemas.microsoft.com/office/2006/metadata/properties" ma:root="true" ma:fieldsID="a417de65c4aade959eec802a989e5415" ns2:_="">
    <xsd:import namespace="09bd6b20-41ff-41f5-84a2-18f56ef5483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bd6b20-41ff-41f5-84a2-18f56ef548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2423FE1-92BC-4248-BCD1-8E34127DD514}">
  <ds:schemaRefs>
    <ds:schemaRef ds:uri="http://schemas.microsoft.com/office/2006/metadata/properties"/>
    <ds:schemaRef ds:uri="http://schemas.microsoft.com/office/2006/documentManagement/types"/>
    <ds:schemaRef ds:uri="09bd6b20-41ff-41f5-84a2-18f56ef54833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521A32C-BA89-4E40-A4B2-63828DC32C5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333E41C-C0BB-4D4E-9C9B-64CAC1CFA23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9bd6b20-41ff-41f5-84a2-18f56ef5483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3606</TotalTime>
  <Words>202</Words>
  <Application>Microsoft Office PowerPoint</Application>
  <PresentationFormat>On-screen Show (4:3)</PresentationFormat>
  <Paragraphs>33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Symbol</vt:lpstr>
      <vt:lpstr>Times New Roman</vt:lpstr>
      <vt:lpstr>1_Custom Design</vt:lpstr>
      <vt:lpstr>Support Contracts Review Board </vt:lpstr>
      <vt:lpstr>Procurement X</vt:lpstr>
      <vt:lpstr>Procurement X</vt:lpstr>
      <vt:lpstr>Procurement X</vt:lpstr>
      <vt:lpstr>Procurement X </vt:lpstr>
      <vt:lpstr>Procurement X</vt:lpstr>
    </vt:vector>
  </TitlesOfParts>
  <Company>FAA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Support Contracts Review Board (SCRB) Phase 2 Presentation Guidance</dc:title>
  <dc:creator>ABA</dc:creator>
  <cp:lastModifiedBy>Gutrick, Colleen (FAA)</cp:lastModifiedBy>
  <cp:revision>139</cp:revision>
  <dcterms:created xsi:type="dcterms:W3CDTF">2005-01-28T20:32:53Z</dcterms:created>
  <dcterms:modified xsi:type="dcterms:W3CDTF">2022-11-30T16:42:05Z</dcterms:modified>
  <cp:category>Support Contracts Review Board (SCRB) Phase 2 Presentation Guidance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0x0101004EDEA251DE6D9B4BA44E431F7941B0DC</vt:lpwstr>
  </property>
  <property fmtid="{D5CDD505-2E9C-101B-9397-08002B2CF9AE}" pid="3" name="Order">
    <vt:r8>611800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  <property fmtid="{D5CDD505-2E9C-101B-9397-08002B2CF9AE}" pid="8" name="_SourceUrl">
    <vt:lpwstr/>
  </property>
  <property fmtid="{D5CDD505-2E9C-101B-9397-08002B2CF9AE}" pid="9" name="_SharedFileIndex">
    <vt:lpwstr/>
  </property>
  <property fmtid="{D5CDD505-2E9C-101B-9397-08002B2CF9AE}" pid="10" name="ComplianceAssetId">
    <vt:lpwstr/>
  </property>
  <property fmtid="{D5CDD505-2E9C-101B-9397-08002B2CF9AE}" pid="11" name="TemplateUrl">
    <vt:lpwstr/>
  </property>
</Properties>
</file>