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51" r:id="rId1"/>
  </p:sldMasterIdLst>
  <p:notesMasterIdLst>
    <p:notesMasterId r:id="rId16"/>
  </p:notesMasterIdLst>
  <p:handoutMasterIdLst>
    <p:handoutMasterId r:id="rId17"/>
  </p:handoutMasterIdLst>
  <p:sldIdLst>
    <p:sldId id="273" r:id="rId2"/>
    <p:sldId id="971" r:id="rId3"/>
    <p:sldId id="956" r:id="rId4"/>
    <p:sldId id="944" r:id="rId5"/>
    <p:sldId id="979" r:id="rId6"/>
    <p:sldId id="960" r:id="rId7"/>
    <p:sldId id="975" r:id="rId8"/>
    <p:sldId id="977" r:id="rId9"/>
    <p:sldId id="965" r:id="rId10"/>
    <p:sldId id="967" r:id="rId11"/>
    <p:sldId id="969" r:id="rId12"/>
    <p:sldId id="974" r:id="rId13"/>
    <p:sldId id="978" r:id="rId14"/>
    <p:sldId id="957" r:id="rId15"/>
  </p:sldIdLst>
  <p:sldSz cx="9144000" cy="6858000" type="screen4x3"/>
  <p:notesSz cx="7010400" cy="9296400"/>
  <p:defaultTextStyle>
    <a:defPPr>
      <a:defRPr lang="en-US"/>
    </a:defPPr>
    <a:lvl1pPr algn="l" rtl="0" eaLnBrk="0" fontAlgn="base" hangingPunct="0">
      <a:spcBef>
        <a:spcPct val="0"/>
      </a:spcBef>
      <a:spcAft>
        <a:spcPct val="0"/>
      </a:spcAft>
      <a:defRPr sz="1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1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1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1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1400" kern="1200">
        <a:solidFill>
          <a:schemeClr val="tx1"/>
        </a:solidFill>
        <a:latin typeface="Arial" panose="020B0604020202020204" pitchFamily="34" charset="0"/>
        <a:ea typeface="+mn-ea"/>
        <a:cs typeface="+mn-cs"/>
      </a:defRPr>
    </a:lvl5pPr>
    <a:lvl6pPr marL="2286000" algn="l" defTabSz="914400" rtl="0" eaLnBrk="1" latinLnBrk="0" hangingPunct="1">
      <a:defRPr sz="1400" kern="1200">
        <a:solidFill>
          <a:schemeClr val="tx1"/>
        </a:solidFill>
        <a:latin typeface="Arial" panose="020B0604020202020204" pitchFamily="34" charset="0"/>
        <a:ea typeface="+mn-ea"/>
        <a:cs typeface="+mn-cs"/>
      </a:defRPr>
    </a:lvl6pPr>
    <a:lvl7pPr marL="2743200" algn="l" defTabSz="914400" rtl="0" eaLnBrk="1" latinLnBrk="0" hangingPunct="1">
      <a:defRPr sz="1400" kern="1200">
        <a:solidFill>
          <a:schemeClr val="tx1"/>
        </a:solidFill>
        <a:latin typeface="Arial" panose="020B0604020202020204" pitchFamily="34" charset="0"/>
        <a:ea typeface="+mn-ea"/>
        <a:cs typeface="+mn-cs"/>
      </a:defRPr>
    </a:lvl7pPr>
    <a:lvl8pPr marL="3200400" algn="l" defTabSz="914400" rtl="0" eaLnBrk="1" latinLnBrk="0" hangingPunct="1">
      <a:defRPr sz="1400" kern="1200">
        <a:solidFill>
          <a:schemeClr val="tx1"/>
        </a:solidFill>
        <a:latin typeface="Arial" panose="020B0604020202020204" pitchFamily="34" charset="0"/>
        <a:ea typeface="+mn-ea"/>
        <a:cs typeface="+mn-cs"/>
      </a:defRPr>
    </a:lvl8pPr>
    <a:lvl9pPr marL="3657600" algn="l" defTabSz="914400" rtl="0" eaLnBrk="1" latinLnBrk="0" hangingPunct="1">
      <a:defRPr sz="1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70">
          <p15:clr>
            <a:srgbClr val="A4A3A4"/>
          </p15:clr>
        </p15:guide>
        <p15:guide id="2" pos="33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2F68"/>
    <a:srgbClr val="F2F8FF"/>
    <a:srgbClr val="C7B45E"/>
    <a:srgbClr val="C7B4C2"/>
    <a:srgbClr val="FF0000"/>
    <a:srgbClr val="FDF9A1"/>
    <a:srgbClr val="FFFF99"/>
    <a:srgbClr val="FFCC00"/>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AA8CA0-6E50-47D9-A5EE-17F083DAE7AA}" v="17" dt="2021-05-04T18:23:00.7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94692" autoAdjust="0"/>
  </p:normalViewPr>
  <p:slideViewPr>
    <p:cSldViewPr snapToGrid="0">
      <p:cViewPr varScale="1">
        <p:scale>
          <a:sx n="83" d="100"/>
          <a:sy n="83" d="100"/>
        </p:scale>
        <p:origin x="1416" y="67"/>
      </p:cViewPr>
      <p:guideLst>
        <p:guide orient="horz" pos="170"/>
        <p:guide pos="3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lon Guess" userId="25da668e-b275-4e94-8024-f5904c63c15f" providerId="ADAL" clId="{D3AA8CA0-6E50-47D9-A5EE-17F083DAE7AA}"/>
    <pc:docChg chg="undo custSel addSld delSld modSld">
      <pc:chgData name="Marlon Guess" userId="25da668e-b275-4e94-8024-f5904c63c15f" providerId="ADAL" clId="{D3AA8CA0-6E50-47D9-A5EE-17F083DAE7AA}" dt="2021-05-04T18:23:04.910" v="26" actId="47"/>
      <pc:docMkLst>
        <pc:docMk/>
      </pc:docMkLst>
      <pc:sldChg chg="addSp delSp modSp mod">
        <pc:chgData name="Marlon Guess" userId="25da668e-b275-4e94-8024-f5904c63c15f" providerId="ADAL" clId="{D3AA8CA0-6E50-47D9-A5EE-17F083DAE7AA}" dt="2021-05-04T18:23:00.775" v="25"/>
        <pc:sldMkLst>
          <pc:docMk/>
          <pc:sldMk cId="0" sldId="406"/>
        </pc:sldMkLst>
        <pc:spChg chg="del">
          <ac:chgData name="Marlon Guess" userId="25da668e-b275-4e94-8024-f5904c63c15f" providerId="ADAL" clId="{D3AA8CA0-6E50-47D9-A5EE-17F083DAE7AA}" dt="2021-05-04T18:20:24.728" v="7" actId="478"/>
          <ac:spMkLst>
            <pc:docMk/>
            <pc:sldMk cId="0" sldId="406"/>
            <ac:spMk id="4" creationId="{CD0C0C15-6221-4DDF-8859-F98B426676F8}"/>
          </ac:spMkLst>
        </pc:spChg>
        <pc:spChg chg="mod">
          <ac:chgData name="Marlon Guess" userId="25da668e-b275-4e94-8024-f5904c63c15f" providerId="ADAL" clId="{D3AA8CA0-6E50-47D9-A5EE-17F083DAE7AA}" dt="2021-05-04T18:20:27.241" v="8"/>
          <ac:spMkLst>
            <pc:docMk/>
            <pc:sldMk cId="0" sldId="406"/>
            <ac:spMk id="7" creationId="{7FDE02EF-C743-4A28-B8D9-6B37F088E8E9}"/>
          </ac:spMkLst>
        </pc:spChg>
        <pc:spChg chg="mod">
          <ac:chgData name="Marlon Guess" userId="25da668e-b275-4e94-8024-f5904c63c15f" providerId="ADAL" clId="{D3AA8CA0-6E50-47D9-A5EE-17F083DAE7AA}" dt="2021-05-04T18:20:27.241" v="8"/>
          <ac:spMkLst>
            <pc:docMk/>
            <pc:sldMk cId="0" sldId="406"/>
            <ac:spMk id="8" creationId="{970D3661-FFB5-4C5F-A9B8-C69EB742EA4A}"/>
          </ac:spMkLst>
        </pc:spChg>
        <pc:spChg chg="mod">
          <ac:chgData name="Marlon Guess" userId="25da668e-b275-4e94-8024-f5904c63c15f" providerId="ADAL" clId="{D3AA8CA0-6E50-47D9-A5EE-17F083DAE7AA}" dt="2021-05-04T18:20:27.241" v="8"/>
          <ac:spMkLst>
            <pc:docMk/>
            <pc:sldMk cId="0" sldId="406"/>
            <ac:spMk id="9" creationId="{822E67EE-17DE-4048-B41D-771C7DDF0F4D}"/>
          </ac:spMkLst>
        </pc:spChg>
        <pc:spChg chg="mod">
          <ac:chgData name="Marlon Guess" userId="25da668e-b275-4e94-8024-f5904c63c15f" providerId="ADAL" clId="{D3AA8CA0-6E50-47D9-A5EE-17F083DAE7AA}" dt="2021-05-04T18:20:27.241" v="8"/>
          <ac:spMkLst>
            <pc:docMk/>
            <pc:sldMk cId="0" sldId="406"/>
            <ac:spMk id="10" creationId="{524FA63B-D3A9-4F9E-8328-389F0E260918}"/>
          </ac:spMkLst>
        </pc:spChg>
        <pc:spChg chg="mod">
          <ac:chgData name="Marlon Guess" userId="25da668e-b275-4e94-8024-f5904c63c15f" providerId="ADAL" clId="{D3AA8CA0-6E50-47D9-A5EE-17F083DAE7AA}" dt="2021-05-04T18:20:41.301" v="9"/>
          <ac:spMkLst>
            <pc:docMk/>
            <pc:sldMk cId="0" sldId="406"/>
            <ac:spMk id="13" creationId="{BE86158E-9688-4442-B171-252EB6EEB15C}"/>
          </ac:spMkLst>
        </pc:spChg>
        <pc:spChg chg="mod">
          <ac:chgData name="Marlon Guess" userId="25da668e-b275-4e94-8024-f5904c63c15f" providerId="ADAL" clId="{D3AA8CA0-6E50-47D9-A5EE-17F083DAE7AA}" dt="2021-05-04T18:20:41.301" v="9"/>
          <ac:spMkLst>
            <pc:docMk/>
            <pc:sldMk cId="0" sldId="406"/>
            <ac:spMk id="14" creationId="{4F4B9D76-815B-4956-A0B2-D03EBCD53A63}"/>
          </ac:spMkLst>
        </pc:spChg>
        <pc:spChg chg="mod">
          <ac:chgData name="Marlon Guess" userId="25da668e-b275-4e94-8024-f5904c63c15f" providerId="ADAL" clId="{D3AA8CA0-6E50-47D9-A5EE-17F083DAE7AA}" dt="2021-05-04T18:20:41.301" v="9"/>
          <ac:spMkLst>
            <pc:docMk/>
            <pc:sldMk cId="0" sldId="406"/>
            <ac:spMk id="15" creationId="{30387799-50F3-4FB2-AB5B-E20568EF5CBA}"/>
          </ac:spMkLst>
        </pc:spChg>
        <pc:spChg chg="mod">
          <ac:chgData name="Marlon Guess" userId="25da668e-b275-4e94-8024-f5904c63c15f" providerId="ADAL" clId="{D3AA8CA0-6E50-47D9-A5EE-17F083DAE7AA}" dt="2021-05-04T18:20:41.301" v="9"/>
          <ac:spMkLst>
            <pc:docMk/>
            <pc:sldMk cId="0" sldId="406"/>
            <ac:spMk id="16" creationId="{72DCF695-8669-402A-BF3A-2500CDC7768C}"/>
          </ac:spMkLst>
        </pc:spChg>
        <pc:spChg chg="add del mod">
          <ac:chgData name="Marlon Guess" userId="25da668e-b275-4e94-8024-f5904c63c15f" providerId="ADAL" clId="{D3AA8CA0-6E50-47D9-A5EE-17F083DAE7AA}" dt="2021-05-04T18:20:56.628" v="13"/>
          <ac:spMkLst>
            <pc:docMk/>
            <pc:sldMk cId="0" sldId="406"/>
            <ac:spMk id="17" creationId="{23539121-A5F0-458C-AAA3-37811C0D3D08}"/>
          </ac:spMkLst>
        </pc:spChg>
        <pc:spChg chg="add del mod">
          <ac:chgData name="Marlon Guess" userId="25da668e-b275-4e94-8024-f5904c63c15f" providerId="ADAL" clId="{D3AA8CA0-6E50-47D9-A5EE-17F083DAE7AA}" dt="2021-05-04T18:21:13.594" v="15"/>
          <ac:spMkLst>
            <pc:docMk/>
            <pc:sldMk cId="0" sldId="406"/>
            <ac:spMk id="18" creationId="{24458E6E-055F-4C39-A7D8-734F33A3D8F0}"/>
          </ac:spMkLst>
        </pc:spChg>
        <pc:spChg chg="mod">
          <ac:chgData name="Marlon Guess" userId="25da668e-b275-4e94-8024-f5904c63c15f" providerId="ADAL" clId="{D3AA8CA0-6E50-47D9-A5EE-17F083DAE7AA}" dt="2021-05-04T18:21:21.281" v="16"/>
          <ac:spMkLst>
            <pc:docMk/>
            <pc:sldMk cId="0" sldId="406"/>
            <ac:spMk id="21" creationId="{988CE0A2-C9AE-4C38-B35E-C01BF17010F1}"/>
          </ac:spMkLst>
        </pc:spChg>
        <pc:spChg chg="mod">
          <ac:chgData name="Marlon Guess" userId="25da668e-b275-4e94-8024-f5904c63c15f" providerId="ADAL" clId="{D3AA8CA0-6E50-47D9-A5EE-17F083DAE7AA}" dt="2021-05-04T18:21:21.281" v="16"/>
          <ac:spMkLst>
            <pc:docMk/>
            <pc:sldMk cId="0" sldId="406"/>
            <ac:spMk id="22" creationId="{8DF05F1C-7BD8-486D-ADFE-C7073F341443}"/>
          </ac:spMkLst>
        </pc:spChg>
        <pc:spChg chg="mod">
          <ac:chgData name="Marlon Guess" userId="25da668e-b275-4e94-8024-f5904c63c15f" providerId="ADAL" clId="{D3AA8CA0-6E50-47D9-A5EE-17F083DAE7AA}" dt="2021-05-04T18:21:21.281" v="16"/>
          <ac:spMkLst>
            <pc:docMk/>
            <pc:sldMk cId="0" sldId="406"/>
            <ac:spMk id="23" creationId="{BBE14ACF-DD7B-4513-82BC-260BB347F514}"/>
          </ac:spMkLst>
        </pc:spChg>
        <pc:spChg chg="mod">
          <ac:chgData name="Marlon Guess" userId="25da668e-b275-4e94-8024-f5904c63c15f" providerId="ADAL" clId="{D3AA8CA0-6E50-47D9-A5EE-17F083DAE7AA}" dt="2021-05-04T18:21:21.281" v="16"/>
          <ac:spMkLst>
            <pc:docMk/>
            <pc:sldMk cId="0" sldId="406"/>
            <ac:spMk id="24" creationId="{956AA243-808A-4539-8995-65BDBEFC09F5}"/>
          </ac:spMkLst>
        </pc:spChg>
        <pc:spChg chg="mod">
          <ac:chgData name="Marlon Guess" userId="25da668e-b275-4e94-8024-f5904c63c15f" providerId="ADAL" clId="{D3AA8CA0-6E50-47D9-A5EE-17F083DAE7AA}" dt="2021-05-04T18:21:32.291" v="17"/>
          <ac:spMkLst>
            <pc:docMk/>
            <pc:sldMk cId="0" sldId="406"/>
            <ac:spMk id="27" creationId="{86C0DFC2-7958-42CA-98C6-CD7984A8FF27}"/>
          </ac:spMkLst>
        </pc:spChg>
        <pc:spChg chg="mod">
          <ac:chgData name="Marlon Guess" userId="25da668e-b275-4e94-8024-f5904c63c15f" providerId="ADAL" clId="{D3AA8CA0-6E50-47D9-A5EE-17F083DAE7AA}" dt="2021-05-04T18:21:32.291" v="17"/>
          <ac:spMkLst>
            <pc:docMk/>
            <pc:sldMk cId="0" sldId="406"/>
            <ac:spMk id="28" creationId="{328E9698-45A0-4252-9FB1-8A89F79DF001}"/>
          </ac:spMkLst>
        </pc:spChg>
        <pc:spChg chg="mod">
          <ac:chgData name="Marlon Guess" userId="25da668e-b275-4e94-8024-f5904c63c15f" providerId="ADAL" clId="{D3AA8CA0-6E50-47D9-A5EE-17F083DAE7AA}" dt="2021-05-04T18:21:32.291" v="17"/>
          <ac:spMkLst>
            <pc:docMk/>
            <pc:sldMk cId="0" sldId="406"/>
            <ac:spMk id="29" creationId="{0B9A1E18-6C6F-43F8-B630-5D457E9FF6BA}"/>
          </ac:spMkLst>
        </pc:spChg>
        <pc:spChg chg="mod">
          <ac:chgData name="Marlon Guess" userId="25da668e-b275-4e94-8024-f5904c63c15f" providerId="ADAL" clId="{D3AA8CA0-6E50-47D9-A5EE-17F083DAE7AA}" dt="2021-05-04T18:21:32.291" v="17"/>
          <ac:spMkLst>
            <pc:docMk/>
            <pc:sldMk cId="0" sldId="406"/>
            <ac:spMk id="30" creationId="{466FCB9E-C027-491E-9FC0-68FA7BABE5B2}"/>
          </ac:spMkLst>
        </pc:spChg>
        <pc:spChg chg="mod">
          <ac:chgData name="Marlon Guess" userId="25da668e-b275-4e94-8024-f5904c63c15f" providerId="ADAL" clId="{D3AA8CA0-6E50-47D9-A5EE-17F083DAE7AA}" dt="2021-05-04T18:21:41.958" v="18"/>
          <ac:spMkLst>
            <pc:docMk/>
            <pc:sldMk cId="0" sldId="406"/>
            <ac:spMk id="33" creationId="{2F118B29-E008-4B7D-A376-94D053B26B7A}"/>
          </ac:spMkLst>
        </pc:spChg>
        <pc:spChg chg="mod">
          <ac:chgData name="Marlon Guess" userId="25da668e-b275-4e94-8024-f5904c63c15f" providerId="ADAL" clId="{D3AA8CA0-6E50-47D9-A5EE-17F083DAE7AA}" dt="2021-05-04T18:21:41.958" v="18"/>
          <ac:spMkLst>
            <pc:docMk/>
            <pc:sldMk cId="0" sldId="406"/>
            <ac:spMk id="34" creationId="{19313C8E-6B99-4945-B996-E499D3E55F6A}"/>
          </ac:spMkLst>
        </pc:spChg>
        <pc:spChg chg="mod">
          <ac:chgData name="Marlon Guess" userId="25da668e-b275-4e94-8024-f5904c63c15f" providerId="ADAL" clId="{D3AA8CA0-6E50-47D9-A5EE-17F083DAE7AA}" dt="2021-05-04T18:21:41.958" v="18"/>
          <ac:spMkLst>
            <pc:docMk/>
            <pc:sldMk cId="0" sldId="406"/>
            <ac:spMk id="35" creationId="{23F661A8-FCEB-45C0-BBB0-9777F4614CEE}"/>
          </ac:spMkLst>
        </pc:spChg>
        <pc:spChg chg="mod">
          <ac:chgData name="Marlon Guess" userId="25da668e-b275-4e94-8024-f5904c63c15f" providerId="ADAL" clId="{D3AA8CA0-6E50-47D9-A5EE-17F083DAE7AA}" dt="2021-05-04T18:21:41.958" v="18"/>
          <ac:spMkLst>
            <pc:docMk/>
            <pc:sldMk cId="0" sldId="406"/>
            <ac:spMk id="36" creationId="{09B6CDF1-BCAE-4BC3-8DC5-721A35ABEEB7}"/>
          </ac:spMkLst>
        </pc:spChg>
        <pc:spChg chg="mod">
          <ac:chgData name="Marlon Guess" userId="25da668e-b275-4e94-8024-f5904c63c15f" providerId="ADAL" clId="{D3AA8CA0-6E50-47D9-A5EE-17F083DAE7AA}" dt="2021-05-04T18:21:51.826" v="19"/>
          <ac:spMkLst>
            <pc:docMk/>
            <pc:sldMk cId="0" sldId="406"/>
            <ac:spMk id="39" creationId="{052134AE-2856-4207-A29E-CFA8DDB8BD35}"/>
          </ac:spMkLst>
        </pc:spChg>
        <pc:spChg chg="mod">
          <ac:chgData name="Marlon Guess" userId="25da668e-b275-4e94-8024-f5904c63c15f" providerId="ADAL" clId="{D3AA8CA0-6E50-47D9-A5EE-17F083DAE7AA}" dt="2021-05-04T18:21:51.826" v="19"/>
          <ac:spMkLst>
            <pc:docMk/>
            <pc:sldMk cId="0" sldId="406"/>
            <ac:spMk id="40" creationId="{B21CF8B4-69D1-4955-B376-487D567D5117}"/>
          </ac:spMkLst>
        </pc:spChg>
        <pc:spChg chg="mod">
          <ac:chgData name="Marlon Guess" userId="25da668e-b275-4e94-8024-f5904c63c15f" providerId="ADAL" clId="{D3AA8CA0-6E50-47D9-A5EE-17F083DAE7AA}" dt="2021-05-04T18:21:51.826" v="19"/>
          <ac:spMkLst>
            <pc:docMk/>
            <pc:sldMk cId="0" sldId="406"/>
            <ac:spMk id="41" creationId="{991DB14A-6B6A-46C3-A58D-C190859AC9E9}"/>
          </ac:spMkLst>
        </pc:spChg>
        <pc:spChg chg="mod">
          <ac:chgData name="Marlon Guess" userId="25da668e-b275-4e94-8024-f5904c63c15f" providerId="ADAL" clId="{D3AA8CA0-6E50-47D9-A5EE-17F083DAE7AA}" dt="2021-05-04T18:21:51.826" v="19"/>
          <ac:spMkLst>
            <pc:docMk/>
            <pc:sldMk cId="0" sldId="406"/>
            <ac:spMk id="42" creationId="{2891EA40-E1C1-4480-9EB6-719F67BC096D}"/>
          </ac:spMkLst>
        </pc:spChg>
        <pc:spChg chg="mod">
          <ac:chgData name="Marlon Guess" userId="25da668e-b275-4e94-8024-f5904c63c15f" providerId="ADAL" clId="{D3AA8CA0-6E50-47D9-A5EE-17F083DAE7AA}" dt="2021-05-04T18:22:04.864" v="20"/>
          <ac:spMkLst>
            <pc:docMk/>
            <pc:sldMk cId="0" sldId="406"/>
            <ac:spMk id="45" creationId="{440CDDF2-DA8D-4D0C-BA92-1990F5D56AF3}"/>
          </ac:spMkLst>
        </pc:spChg>
        <pc:spChg chg="mod">
          <ac:chgData name="Marlon Guess" userId="25da668e-b275-4e94-8024-f5904c63c15f" providerId="ADAL" clId="{D3AA8CA0-6E50-47D9-A5EE-17F083DAE7AA}" dt="2021-05-04T18:22:04.864" v="20"/>
          <ac:spMkLst>
            <pc:docMk/>
            <pc:sldMk cId="0" sldId="406"/>
            <ac:spMk id="46" creationId="{C4D45774-CD60-4920-A29E-E7021537BF7B}"/>
          </ac:spMkLst>
        </pc:spChg>
        <pc:spChg chg="mod">
          <ac:chgData name="Marlon Guess" userId="25da668e-b275-4e94-8024-f5904c63c15f" providerId="ADAL" clId="{D3AA8CA0-6E50-47D9-A5EE-17F083DAE7AA}" dt="2021-05-04T18:22:04.864" v="20"/>
          <ac:spMkLst>
            <pc:docMk/>
            <pc:sldMk cId="0" sldId="406"/>
            <ac:spMk id="47" creationId="{EEBB1762-8213-45EA-BE3C-53590B72C370}"/>
          </ac:spMkLst>
        </pc:spChg>
        <pc:spChg chg="mod">
          <ac:chgData name="Marlon Guess" userId="25da668e-b275-4e94-8024-f5904c63c15f" providerId="ADAL" clId="{D3AA8CA0-6E50-47D9-A5EE-17F083DAE7AA}" dt="2021-05-04T18:22:04.864" v="20"/>
          <ac:spMkLst>
            <pc:docMk/>
            <pc:sldMk cId="0" sldId="406"/>
            <ac:spMk id="48" creationId="{1DB9BD27-F0EC-4CFB-87FF-08512CB239DD}"/>
          </ac:spMkLst>
        </pc:spChg>
        <pc:spChg chg="mod">
          <ac:chgData name="Marlon Guess" userId="25da668e-b275-4e94-8024-f5904c63c15f" providerId="ADAL" clId="{D3AA8CA0-6E50-47D9-A5EE-17F083DAE7AA}" dt="2021-05-04T18:22:14.086" v="21"/>
          <ac:spMkLst>
            <pc:docMk/>
            <pc:sldMk cId="0" sldId="406"/>
            <ac:spMk id="51" creationId="{6516F7C3-FBC1-4D01-9096-3BD13F8B97E6}"/>
          </ac:spMkLst>
        </pc:spChg>
        <pc:spChg chg="mod">
          <ac:chgData name="Marlon Guess" userId="25da668e-b275-4e94-8024-f5904c63c15f" providerId="ADAL" clId="{D3AA8CA0-6E50-47D9-A5EE-17F083DAE7AA}" dt="2021-05-04T18:22:14.086" v="21"/>
          <ac:spMkLst>
            <pc:docMk/>
            <pc:sldMk cId="0" sldId="406"/>
            <ac:spMk id="52" creationId="{60082A95-0D23-4CEA-933D-9415DB172E33}"/>
          </ac:spMkLst>
        </pc:spChg>
        <pc:spChg chg="mod">
          <ac:chgData name="Marlon Guess" userId="25da668e-b275-4e94-8024-f5904c63c15f" providerId="ADAL" clId="{D3AA8CA0-6E50-47D9-A5EE-17F083DAE7AA}" dt="2021-05-04T18:22:14.086" v="21"/>
          <ac:spMkLst>
            <pc:docMk/>
            <pc:sldMk cId="0" sldId="406"/>
            <ac:spMk id="53" creationId="{9BF795AE-D3F1-4B44-BC6E-232F52BBAD46}"/>
          </ac:spMkLst>
        </pc:spChg>
        <pc:spChg chg="mod">
          <ac:chgData name="Marlon Guess" userId="25da668e-b275-4e94-8024-f5904c63c15f" providerId="ADAL" clId="{D3AA8CA0-6E50-47D9-A5EE-17F083DAE7AA}" dt="2021-05-04T18:22:14.086" v="21"/>
          <ac:spMkLst>
            <pc:docMk/>
            <pc:sldMk cId="0" sldId="406"/>
            <ac:spMk id="54" creationId="{3E133EFB-E9FB-45B9-8C2E-DBE8E2CBF6C7}"/>
          </ac:spMkLst>
        </pc:spChg>
        <pc:spChg chg="mod">
          <ac:chgData name="Marlon Guess" userId="25da668e-b275-4e94-8024-f5904c63c15f" providerId="ADAL" clId="{D3AA8CA0-6E50-47D9-A5EE-17F083DAE7AA}" dt="2021-05-04T18:22:48.548" v="24"/>
          <ac:spMkLst>
            <pc:docMk/>
            <pc:sldMk cId="0" sldId="406"/>
            <ac:spMk id="57" creationId="{E4122AEE-0A3D-4015-9B90-E791FB9AEF7A}"/>
          </ac:spMkLst>
        </pc:spChg>
        <pc:spChg chg="mod">
          <ac:chgData name="Marlon Guess" userId="25da668e-b275-4e94-8024-f5904c63c15f" providerId="ADAL" clId="{D3AA8CA0-6E50-47D9-A5EE-17F083DAE7AA}" dt="2021-05-04T18:22:48.548" v="24"/>
          <ac:spMkLst>
            <pc:docMk/>
            <pc:sldMk cId="0" sldId="406"/>
            <ac:spMk id="58" creationId="{8CD6D816-D49F-4E50-83CE-6829C4086E2C}"/>
          </ac:spMkLst>
        </pc:spChg>
        <pc:spChg chg="mod">
          <ac:chgData name="Marlon Guess" userId="25da668e-b275-4e94-8024-f5904c63c15f" providerId="ADAL" clId="{D3AA8CA0-6E50-47D9-A5EE-17F083DAE7AA}" dt="2021-05-04T18:22:48.548" v="24"/>
          <ac:spMkLst>
            <pc:docMk/>
            <pc:sldMk cId="0" sldId="406"/>
            <ac:spMk id="59" creationId="{8907B729-638E-44A0-8F68-F328E1D82A4F}"/>
          </ac:spMkLst>
        </pc:spChg>
        <pc:spChg chg="mod">
          <ac:chgData name="Marlon Guess" userId="25da668e-b275-4e94-8024-f5904c63c15f" providerId="ADAL" clId="{D3AA8CA0-6E50-47D9-A5EE-17F083DAE7AA}" dt="2021-05-04T18:22:48.548" v="24"/>
          <ac:spMkLst>
            <pc:docMk/>
            <pc:sldMk cId="0" sldId="406"/>
            <ac:spMk id="60" creationId="{6C8EB972-CD0A-4357-B19A-B7130D75A977}"/>
          </ac:spMkLst>
        </pc:spChg>
        <pc:spChg chg="mod">
          <ac:chgData name="Marlon Guess" userId="25da668e-b275-4e94-8024-f5904c63c15f" providerId="ADAL" clId="{D3AA8CA0-6E50-47D9-A5EE-17F083DAE7AA}" dt="2021-05-04T18:23:00.775" v="25"/>
          <ac:spMkLst>
            <pc:docMk/>
            <pc:sldMk cId="0" sldId="406"/>
            <ac:spMk id="63" creationId="{21698739-C40C-4143-9BA7-534CECC411C1}"/>
          </ac:spMkLst>
        </pc:spChg>
        <pc:spChg chg="mod">
          <ac:chgData name="Marlon Guess" userId="25da668e-b275-4e94-8024-f5904c63c15f" providerId="ADAL" clId="{D3AA8CA0-6E50-47D9-A5EE-17F083DAE7AA}" dt="2021-05-04T18:23:00.775" v="25"/>
          <ac:spMkLst>
            <pc:docMk/>
            <pc:sldMk cId="0" sldId="406"/>
            <ac:spMk id="64" creationId="{8F0B10CF-77B6-40F8-B0A4-0035C0F17D6E}"/>
          </ac:spMkLst>
        </pc:spChg>
        <pc:spChg chg="mod">
          <ac:chgData name="Marlon Guess" userId="25da668e-b275-4e94-8024-f5904c63c15f" providerId="ADAL" clId="{D3AA8CA0-6E50-47D9-A5EE-17F083DAE7AA}" dt="2021-05-04T18:23:00.775" v="25"/>
          <ac:spMkLst>
            <pc:docMk/>
            <pc:sldMk cId="0" sldId="406"/>
            <ac:spMk id="65" creationId="{536DC673-683B-4CA4-937D-310CB96B76AE}"/>
          </ac:spMkLst>
        </pc:spChg>
        <pc:spChg chg="mod">
          <ac:chgData name="Marlon Guess" userId="25da668e-b275-4e94-8024-f5904c63c15f" providerId="ADAL" clId="{D3AA8CA0-6E50-47D9-A5EE-17F083DAE7AA}" dt="2021-05-04T18:23:00.775" v="25"/>
          <ac:spMkLst>
            <pc:docMk/>
            <pc:sldMk cId="0" sldId="406"/>
            <ac:spMk id="66" creationId="{DD43F37E-2568-4AC9-A1CC-0856B59AB16C}"/>
          </ac:spMkLst>
        </pc:spChg>
        <pc:spChg chg="mod">
          <ac:chgData name="Marlon Guess" userId="25da668e-b275-4e94-8024-f5904c63c15f" providerId="ADAL" clId="{D3AA8CA0-6E50-47D9-A5EE-17F083DAE7AA}" dt="2021-05-04T18:19:55.075" v="6" actId="20577"/>
          <ac:spMkLst>
            <pc:docMk/>
            <pc:sldMk cId="0" sldId="406"/>
            <ac:spMk id="12290" creationId="{00000000-0000-0000-0000-000000000000}"/>
          </ac:spMkLst>
        </pc:spChg>
        <pc:grpChg chg="add mod">
          <ac:chgData name="Marlon Guess" userId="25da668e-b275-4e94-8024-f5904c63c15f" providerId="ADAL" clId="{D3AA8CA0-6E50-47D9-A5EE-17F083DAE7AA}" dt="2021-05-04T18:20:27.241" v="8"/>
          <ac:grpSpMkLst>
            <pc:docMk/>
            <pc:sldMk cId="0" sldId="406"/>
            <ac:grpSpMk id="5" creationId="{D2ED8627-28D7-4C62-80C8-43AB87EDEDD5}"/>
          </ac:grpSpMkLst>
        </pc:grpChg>
        <pc:grpChg chg="mod">
          <ac:chgData name="Marlon Guess" userId="25da668e-b275-4e94-8024-f5904c63c15f" providerId="ADAL" clId="{D3AA8CA0-6E50-47D9-A5EE-17F083DAE7AA}" dt="2021-05-04T18:20:27.241" v="8"/>
          <ac:grpSpMkLst>
            <pc:docMk/>
            <pc:sldMk cId="0" sldId="406"/>
            <ac:grpSpMk id="6" creationId="{6553F029-3EE7-47A9-9B5B-60A90CF302D7}"/>
          </ac:grpSpMkLst>
        </pc:grpChg>
        <pc:grpChg chg="add mod">
          <ac:chgData name="Marlon Guess" userId="25da668e-b275-4e94-8024-f5904c63c15f" providerId="ADAL" clId="{D3AA8CA0-6E50-47D9-A5EE-17F083DAE7AA}" dt="2021-05-04T18:20:41.301" v="9"/>
          <ac:grpSpMkLst>
            <pc:docMk/>
            <pc:sldMk cId="0" sldId="406"/>
            <ac:grpSpMk id="11" creationId="{78EF52B2-10F5-4B33-940F-BFFC6ACA0947}"/>
          </ac:grpSpMkLst>
        </pc:grpChg>
        <pc:grpChg chg="mod">
          <ac:chgData name="Marlon Guess" userId="25da668e-b275-4e94-8024-f5904c63c15f" providerId="ADAL" clId="{D3AA8CA0-6E50-47D9-A5EE-17F083DAE7AA}" dt="2021-05-04T18:20:41.301" v="9"/>
          <ac:grpSpMkLst>
            <pc:docMk/>
            <pc:sldMk cId="0" sldId="406"/>
            <ac:grpSpMk id="12" creationId="{13C12EF9-A3FA-4F34-B2B0-396B154972C7}"/>
          </ac:grpSpMkLst>
        </pc:grpChg>
        <pc:grpChg chg="add mod">
          <ac:chgData name="Marlon Guess" userId="25da668e-b275-4e94-8024-f5904c63c15f" providerId="ADAL" clId="{D3AA8CA0-6E50-47D9-A5EE-17F083DAE7AA}" dt="2021-05-04T18:21:21.281" v="16"/>
          <ac:grpSpMkLst>
            <pc:docMk/>
            <pc:sldMk cId="0" sldId="406"/>
            <ac:grpSpMk id="19" creationId="{368B619F-E7F7-4770-8B00-CF9B96A970BC}"/>
          </ac:grpSpMkLst>
        </pc:grpChg>
        <pc:grpChg chg="mod">
          <ac:chgData name="Marlon Guess" userId="25da668e-b275-4e94-8024-f5904c63c15f" providerId="ADAL" clId="{D3AA8CA0-6E50-47D9-A5EE-17F083DAE7AA}" dt="2021-05-04T18:21:21.281" v="16"/>
          <ac:grpSpMkLst>
            <pc:docMk/>
            <pc:sldMk cId="0" sldId="406"/>
            <ac:grpSpMk id="20" creationId="{60B64CFE-50C5-491F-B9B1-A19E55839B40}"/>
          </ac:grpSpMkLst>
        </pc:grpChg>
        <pc:grpChg chg="add mod">
          <ac:chgData name="Marlon Guess" userId="25da668e-b275-4e94-8024-f5904c63c15f" providerId="ADAL" clId="{D3AA8CA0-6E50-47D9-A5EE-17F083DAE7AA}" dt="2021-05-04T18:21:32.291" v="17"/>
          <ac:grpSpMkLst>
            <pc:docMk/>
            <pc:sldMk cId="0" sldId="406"/>
            <ac:grpSpMk id="25" creationId="{57F4E832-E77F-452E-AD5C-0987D8FFDF4E}"/>
          </ac:grpSpMkLst>
        </pc:grpChg>
        <pc:grpChg chg="mod">
          <ac:chgData name="Marlon Guess" userId="25da668e-b275-4e94-8024-f5904c63c15f" providerId="ADAL" clId="{D3AA8CA0-6E50-47D9-A5EE-17F083DAE7AA}" dt="2021-05-04T18:21:32.291" v="17"/>
          <ac:grpSpMkLst>
            <pc:docMk/>
            <pc:sldMk cId="0" sldId="406"/>
            <ac:grpSpMk id="26" creationId="{CA862E4E-11E0-41FA-BA80-4FF745E07CB4}"/>
          </ac:grpSpMkLst>
        </pc:grpChg>
        <pc:grpChg chg="add mod">
          <ac:chgData name="Marlon Guess" userId="25da668e-b275-4e94-8024-f5904c63c15f" providerId="ADAL" clId="{D3AA8CA0-6E50-47D9-A5EE-17F083DAE7AA}" dt="2021-05-04T18:21:41.958" v="18"/>
          <ac:grpSpMkLst>
            <pc:docMk/>
            <pc:sldMk cId="0" sldId="406"/>
            <ac:grpSpMk id="31" creationId="{55CC465A-CA55-4CC7-AFA7-00F817441BD9}"/>
          </ac:grpSpMkLst>
        </pc:grpChg>
        <pc:grpChg chg="mod">
          <ac:chgData name="Marlon Guess" userId="25da668e-b275-4e94-8024-f5904c63c15f" providerId="ADAL" clId="{D3AA8CA0-6E50-47D9-A5EE-17F083DAE7AA}" dt="2021-05-04T18:21:41.958" v="18"/>
          <ac:grpSpMkLst>
            <pc:docMk/>
            <pc:sldMk cId="0" sldId="406"/>
            <ac:grpSpMk id="32" creationId="{7354A0C7-EEB2-475E-8710-E971C6AF2826}"/>
          </ac:grpSpMkLst>
        </pc:grpChg>
        <pc:grpChg chg="add mod">
          <ac:chgData name="Marlon Guess" userId="25da668e-b275-4e94-8024-f5904c63c15f" providerId="ADAL" clId="{D3AA8CA0-6E50-47D9-A5EE-17F083DAE7AA}" dt="2021-05-04T18:21:51.826" v="19"/>
          <ac:grpSpMkLst>
            <pc:docMk/>
            <pc:sldMk cId="0" sldId="406"/>
            <ac:grpSpMk id="37" creationId="{A8C7C6C8-A4E9-4E6F-83C4-D1B2656D7824}"/>
          </ac:grpSpMkLst>
        </pc:grpChg>
        <pc:grpChg chg="mod">
          <ac:chgData name="Marlon Guess" userId="25da668e-b275-4e94-8024-f5904c63c15f" providerId="ADAL" clId="{D3AA8CA0-6E50-47D9-A5EE-17F083DAE7AA}" dt="2021-05-04T18:21:51.826" v="19"/>
          <ac:grpSpMkLst>
            <pc:docMk/>
            <pc:sldMk cId="0" sldId="406"/>
            <ac:grpSpMk id="38" creationId="{6BD1F998-7350-47DA-BFF6-40D769624A05}"/>
          </ac:grpSpMkLst>
        </pc:grpChg>
        <pc:grpChg chg="add mod">
          <ac:chgData name="Marlon Guess" userId="25da668e-b275-4e94-8024-f5904c63c15f" providerId="ADAL" clId="{D3AA8CA0-6E50-47D9-A5EE-17F083DAE7AA}" dt="2021-05-04T18:22:04.864" v="20"/>
          <ac:grpSpMkLst>
            <pc:docMk/>
            <pc:sldMk cId="0" sldId="406"/>
            <ac:grpSpMk id="43" creationId="{621B8630-E3B7-49D2-A640-754081C83F6A}"/>
          </ac:grpSpMkLst>
        </pc:grpChg>
        <pc:grpChg chg="mod">
          <ac:chgData name="Marlon Guess" userId="25da668e-b275-4e94-8024-f5904c63c15f" providerId="ADAL" clId="{D3AA8CA0-6E50-47D9-A5EE-17F083DAE7AA}" dt="2021-05-04T18:22:04.864" v="20"/>
          <ac:grpSpMkLst>
            <pc:docMk/>
            <pc:sldMk cId="0" sldId="406"/>
            <ac:grpSpMk id="44" creationId="{ACC9082A-B8CC-47CB-AA38-D6E0F18213AA}"/>
          </ac:grpSpMkLst>
        </pc:grpChg>
        <pc:grpChg chg="add mod">
          <ac:chgData name="Marlon Guess" userId="25da668e-b275-4e94-8024-f5904c63c15f" providerId="ADAL" clId="{D3AA8CA0-6E50-47D9-A5EE-17F083DAE7AA}" dt="2021-05-04T18:22:14.086" v="21"/>
          <ac:grpSpMkLst>
            <pc:docMk/>
            <pc:sldMk cId="0" sldId="406"/>
            <ac:grpSpMk id="49" creationId="{01DBE927-C82D-4BDB-90C7-76355F2EB7A6}"/>
          </ac:grpSpMkLst>
        </pc:grpChg>
        <pc:grpChg chg="mod">
          <ac:chgData name="Marlon Guess" userId="25da668e-b275-4e94-8024-f5904c63c15f" providerId="ADAL" clId="{D3AA8CA0-6E50-47D9-A5EE-17F083DAE7AA}" dt="2021-05-04T18:22:14.086" v="21"/>
          <ac:grpSpMkLst>
            <pc:docMk/>
            <pc:sldMk cId="0" sldId="406"/>
            <ac:grpSpMk id="50" creationId="{47E4CE27-7314-491F-8997-901CCFCBC4E4}"/>
          </ac:grpSpMkLst>
        </pc:grpChg>
        <pc:grpChg chg="add mod">
          <ac:chgData name="Marlon Guess" userId="25da668e-b275-4e94-8024-f5904c63c15f" providerId="ADAL" clId="{D3AA8CA0-6E50-47D9-A5EE-17F083DAE7AA}" dt="2021-05-04T18:22:48.548" v="24"/>
          <ac:grpSpMkLst>
            <pc:docMk/>
            <pc:sldMk cId="0" sldId="406"/>
            <ac:grpSpMk id="55" creationId="{A9C57C18-B775-47F6-B8FF-CD5DABDD5143}"/>
          </ac:grpSpMkLst>
        </pc:grpChg>
        <pc:grpChg chg="mod">
          <ac:chgData name="Marlon Guess" userId="25da668e-b275-4e94-8024-f5904c63c15f" providerId="ADAL" clId="{D3AA8CA0-6E50-47D9-A5EE-17F083DAE7AA}" dt="2021-05-04T18:22:48.548" v="24"/>
          <ac:grpSpMkLst>
            <pc:docMk/>
            <pc:sldMk cId="0" sldId="406"/>
            <ac:grpSpMk id="56" creationId="{8796D157-12EF-42B4-BD1E-BAF37BB4A970}"/>
          </ac:grpSpMkLst>
        </pc:grpChg>
        <pc:grpChg chg="add mod">
          <ac:chgData name="Marlon Guess" userId="25da668e-b275-4e94-8024-f5904c63c15f" providerId="ADAL" clId="{D3AA8CA0-6E50-47D9-A5EE-17F083DAE7AA}" dt="2021-05-04T18:23:00.775" v="25"/>
          <ac:grpSpMkLst>
            <pc:docMk/>
            <pc:sldMk cId="0" sldId="406"/>
            <ac:grpSpMk id="61" creationId="{CC871F1A-8072-42E6-929A-D33C79CA0179}"/>
          </ac:grpSpMkLst>
        </pc:grpChg>
        <pc:grpChg chg="mod">
          <ac:chgData name="Marlon Guess" userId="25da668e-b275-4e94-8024-f5904c63c15f" providerId="ADAL" clId="{D3AA8CA0-6E50-47D9-A5EE-17F083DAE7AA}" dt="2021-05-04T18:23:00.775" v="25"/>
          <ac:grpSpMkLst>
            <pc:docMk/>
            <pc:sldMk cId="0" sldId="406"/>
            <ac:grpSpMk id="62" creationId="{3831137D-8A12-43FB-8D6E-F5AA1B1BB6D5}"/>
          </ac:grpSpMkLst>
        </pc:grpChg>
      </pc:sldChg>
      <pc:sldChg chg="del">
        <pc:chgData name="Marlon Guess" userId="25da668e-b275-4e94-8024-f5904c63c15f" providerId="ADAL" clId="{D3AA8CA0-6E50-47D9-A5EE-17F083DAE7AA}" dt="2021-05-04T18:23:04.910" v="26" actId="47"/>
        <pc:sldMkLst>
          <pc:docMk/>
          <pc:sldMk cId="3302332141" sldId="938"/>
        </pc:sldMkLst>
      </pc:sldChg>
      <pc:sldChg chg="add">
        <pc:chgData name="Marlon Guess" userId="25da668e-b275-4e94-8024-f5904c63c15f" providerId="ADAL" clId="{D3AA8CA0-6E50-47D9-A5EE-17F083DAE7AA}" dt="2021-05-04T18:19:47.801" v="0"/>
        <pc:sldMkLst>
          <pc:docMk/>
          <pc:sldMk cId="1947633434" sldId="942"/>
        </pc:sldMkLst>
      </pc:sldChg>
      <pc:sldChg chg="add del">
        <pc:chgData name="Marlon Guess" userId="25da668e-b275-4e94-8024-f5904c63c15f" providerId="ADAL" clId="{D3AA8CA0-6E50-47D9-A5EE-17F083DAE7AA}" dt="2021-05-04T18:22:36.462" v="23"/>
        <pc:sldMkLst>
          <pc:docMk/>
          <pc:sldMk cId="4035443879" sldId="94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3038475" cy="466725"/>
          </a:xfrm>
          <a:prstGeom prst="rect">
            <a:avLst/>
          </a:prstGeom>
          <a:noFill/>
          <a:ln w="9525">
            <a:noFill/>
            <a:miter lim="800000"/>
            <a:headEnd/>
            <a:tailEnd/>
          </a:ln>
          <a:effectLst/>
        </p:spPr>
        <p:txBody>
          <a:bodyPr vert="horz" wrap="square" lIns="90149" tIns="45074" rIns="90149" bIns="45074" numCol="1" anchor="t" anchorCtr="0" compatLnSpc="1">
            <a:prstTxWarp prst="textNoShape">
              <a:avLst/>
            </a:prstTxWarp>
          </a:bodyPr>
          <a:lstStyle>
            <a:lvl1pPr defTabSz="901700" eaLnBrk="1" hangingPunct="1">
              <a:spcBef>
                <a:spcPct val="0"/>
              </a:spcBef>
              <a:buFontTx/>
              <a:buNone/>
              <a:defRPr sz="1200">
                <a:latin typeface="Times New Roman" pitchFamily="18" charset="0"/>
              </a:defRPr>
            </a:lvl1pPr>
          </a:lstStyle>
          <a:p>
            <a:pPr>
              <a:defRPr/>
            </a:pPr>
            <a:endParaRPr lang="en-US" dirty="0"/>
          </a:p>
        </p:txBody>
      </p:sp>
      <p:sp>
        <p:nvSpPr>
          <p:cNvPr id="24579" name="Rectangle 3"/>
          <p:cNvSpPr>
            <a:spLocks noGrp="1" noChangeArrowheads="1"/>
          </p:cNvSpPr>
          <p:nvPr>
            <p:ph type="dt" sz="quarter" idx="1"/>
          </p:nvPr>
        </p:nvSpPr>
        <p:spPr bwMode="auto">
          <a:xfrm>
            <a:off x="3971925" y="0"/>
            <a:ext cx="3038475" cy="466725"/>
          </a:xfrm>
          <a:prstGeom prst="rect">
            <a:avLst/>
          </a:prstGeom>
          <a:noFill/>
          <a:ln w="9525">
            <a:noFill/>
            <a:miter lim="800000"/>
            <a:headEnd/>
            <a:tailEnd/>
          </a:ln>
          <a:effectLst/>
        </p:spPr>
        <p:txBody>
          <a:bodyPr vert="horz" wrap="square" lIns="90149" tIns="45074" rIns="90149" bIns="45074" numCol="1" anchor="t" anchorCtr="0" compatLnSpc="1">
            <a:prstTxWarp prst="textNoShape">
              <a:avLst/>
            </a:prstTxWarp>
          </a:bodyPr>
          <a:lstStyle>
            <a:lvl1pPr algn="r" defTabSz="901700" eaLnBrk="1" hangingPunct="1">
              <a:spcBef>
                <a:spcPct val="0"/>
              </a:spcBef>
              <a:buFontTx/>
              <a:buNone/>
              <a:defRPr sz="1200">
                <a:latin typeface="Times New Roman" pitchFamily="18" charset="0"/>
              </a:defRPr>
            </a:lvl1pPr>
          </a:lstStyle>
          <a:p>
            <a:pPr>
              <a:defRPr/>
            </a:pPr>
            <a:endParaRPr lang="en-US" dirty="0"/>
          </a:p>
        </p:txBody>
      </p:sp>
      <p:sp>
        <p:nvSpPr>
          <p:cNvPr id="24580" name="Rectangle 4"/>
          <p:cNvSpPr>
            <a:spLocks noGrp="1" noChangeArrowheads="1"/>
          </p:cNvSpPr>
          <p:nvPr>
            <p:ph type="ftr" sz="quarter" idx="2"/>
          </p:nvPr>
        </p:nvSpPr>
        <p:spPr bwMode="auto">
          <a:xfrm>
            <a:off x="0" y="8829675"/>
            <a:ext cx="3038475" cy="466725"/>
          </a:xfrm>
          <a:prstGeom prst="rect">
            <a:avLst/>
          </a:prstGeom>
          <a:noFill/>
          <a:ln w="9525">
            <a:noFill/>
            <a:miter lim="800000"/>
            <a:headEnd/>
            <a:tailEnd/>
          </a:ln>
          <a:effectLst/>
        </p:spPr>
        <p:txBody>
          <a:bodyPr vert="horz" wrap="square" lIns="90149" tIns="45074" rIns="90149" bIns="45074" numCol="1" anchor="b" anchorCtr="0" compatLnSpc="1">
            <a:prstTxWarp prst="textNoShape">
              <a:avLst/>
            </a:prstTxWarp>
          </a:bodyPr>
          <a:lstStyle>
            <a:lvl1pPr defTabSz="901700" eaLnBrk="1" hangingPunct="1">
              <a:spcBef>
                <a:spcPct val="0"/>
              </a:spcBef>
              <a:buFontTx/>
              <a:buNone/>
              <a:defRPr sz="1200">
                <a:latin typeface="Times New Roman" pitchFamily="18" charset="0"/>
              </a:defRPr>
            </a:lvl1pPr>
          </a:lstStyle>
          <a:p>
            <a:pPr>
              <a:defRPr/>
            </a:pPr>
            <a:endParaRPr lang="en-US" dirty="0"/>
          </a:p>
        </p:txBody>
      </p:sp>
      <p:sp>
        <p:nvSpPr>
          <p:cNvPr id="24581" name="Rectangle 5"/>
          <p:cNvSpPr>
            <a:spLocks noGrp="1" noChangeArrowheads="1"/>
          </p:cNvSpPr>
          <p:nvPr>
            <p:ph type="sldNum" sz="quarter" idx="3"/>
          </p:nvPr>
        </p:nvSpPr>
        <p:spPr bwMode="auto">
          <a:xfrm>
            <a:off x="3971925" y="8829675"/>
            <a:ext cx="3038475" cy="466725"/>
          </a:xfrm>
          <a:prstGeom prst="rect">
            <a:avLst/>
          </a:prstGeom>
          <a:noFill/>
          <a:ln w="9525">
            <a:noFill/>
            <a:miter lim="800000"/>
            <a:headEnd/>
            <a:tailEnd/>
          </a:ln>
          <a:effectLst/>
        </p:spPr>
        <p:txBody>
          <a:bodyPr vert="horz" wrap="square" lIns="90149" tIns="45074" rIns="90149" bIns="45074" numCol="1" anchor="b" anchorCtr="0" compatLnSpc="1">
            <a:prstTxWarp prst="textNoShape">
              <a:avLst/>
            </a:prstTxWarp>
          </a:bodyPr>
          <a:lstStyle>
            <a:lvl1pPr algn="r" defTabSz="901700" eaLnBrk="1" hangingPunct="1">
              <a:defRPr sz="1200">
                <a:latin typeface="Times New Roman" panose="02020603050405020304" pitchFamily="18" charset="0"/>
              </a:defRPr>
            </a:lvl1pPr>
          </a:lstStyle>
          <a:p>
            <a:pPr>
              <a:defRPr/>
            </a:pPr>
            <a:fld id="{E8D7A325-B77D-4938-91BB-E534AC72C018}" type="slidenum">
              <a:rPr lang="en-US" altLang="en-US"/>
              <a:pPr>
                <a:defRPr/>
              </a:pPr>
              <a:t>‹#›</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3038475" cy="466725"/>
          </a:xfrm>
          <a:prstGeom prst="rect">
            <a:avLst/>
          </a:prstGeom>
          <a:noFill/>
          <a:ln w="9525">
            <a:noFill/>
            <a:miter lim="800000"/>
            <a:headEnd/>
            <a:tailEnd/>
          </a:ln>
          <a:effectLst/>
        </p:spPr>
        <p:txBody>
          <a:bodyPr vert="horz" wrap="square" lIns="90149" tIns="45074" rIns="90149" bIns="45074" numCol="1" anchor="t" anchorCtr="0" compatLnSpc="1">
            <a:prstTxWarp prst="textNoShape">
              <a:avLst/>
            </a:prstTxWarp>
          </a:bodyPr>
          <a:lstStyle>
            <a:lvl1pPr defTabSz="901700" eaLnBrk="1" hangingPunct="1">
              <a:spcBef>
                <a:spcPct val="0"/>
              </a:spcBef>
              <a:buFontTx/>
              <a:buNone/>
              <a:defRPr sz="1200">
                <a:latin typeface="Times New Roman" pitchFamily="18" charset="0"/>
              </a:defRPr>
            </a:lvl1pPr>
          </a:lstStyle>
          <a:p>
            <a:pPr>
              <a:defRPr/>
            </a:pPr>
            <a:endParaRPr lang="en-US" dirty="0"/>
          </a:p>
        </p:txBody>
      </p:sp>
      <p:sp>
        <p:nvSpPr>
          <p:cNvPr id="21507" name="Rectangle 3"/>
          <p:cNvSpPr>
            <a:spLocks noGrp="1" noChangeArrowheads="1"/>
          </p:cNvSpPr>
          <p:nvPr>
            <p:ph type="dt" idx="1"/>
          </p:nvPr>
        </p:nvSpPr>
        <p:spPr bwMode="auto">
          <a:xfrm>
            <a:off x="3971925" y="0"/>
            <a:ext cx="3038475" cy="466725"/>
          </a:xfrm>
          <a:prstGeom prst="rect">
            <a:avLst/>
          </a:prstGeom>
          <a:noFill/>
          <a:ln w="9525">
            <a:noFill/>
            <a:miter lim="800000"/>
            <a:headEnd/>
            <a:tailEnd/>
          </a:ln>
          <a:effectLst/>
        </p:spPr>
        <p:txBody>
          <a:bodyPr vert="horz" wrap="square" lIns="90149" tIns="45074" rIns="90149" bIns="45074" numCol="1" anchor="t" anchorCtr="0" compatLnSpc="1">
            <a:prstTxWarp prst="textNoShape">
              <a:avLst/>
            </a:prstTxWarp>
          </a:bodyPr>
          <a:lstStyle>
            <a:lvl1pPr algn="r" defTabSz="901700" eaLnBrk="1" hangingPunct="1">
              <a:spcBef>
                <a:spcPct val="0"/>
              </a:spcBef>
              <a:buFontTx/>
              <a:buNone/>
              <a:defRPr sz="1200">
                <a:latin typeface="Times New Roman" pitchFamily="18" charset="0"/>
              </a:defRPr>
            </a:lvl1pPr>
          </a:lstStyle>
          <a:p>
            <a:pPr>
              <a:defRPr/>
            </a:pPr>
            <a:endParaRPr lang="en-US" dirty="0"/>
          </a:p>
        </p:txBody>
      </p:sp>
      <p:sp>
        <p:nvSpPr>
          <p:cNvPr id="3076" name="Rectangle 4"/>
          <p:cNvSpPr>
            <a:spLocks noGrp="1" noRot="1" noChangeAspect="1" noChangeArrowheads="1" noTextEdit="1"/>
          </p:cNvSpPr>
          <p:nvPr>
            <p:ph type="sldImg" idx="2"/>
          </p:nvPr>
        </p:nvSpPr>
        <p:spPr bwMode="auto">
          <a:xfrm>
            <a:off x="1185863" y="693738"/>
            <a:ext cx="4646612"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9" name="Rectangle 5"/>
          <p:cNvSpPr>
            <a:spLocks noGrp="1" noChangeArrowheads="1"/>
          </p:cNvSpPr>
          <p:nvPr>
            <p:ph type="body" sz="quarter" idx="3"/>
          </p:nvPr>
        </p:nvSpPr>
        <p:spPr bwMode="auto">
          <a:xfrm>
            <a:off x="935038" y="4416425"/>
            <a:ext cx="5140325" cy="4186238"/>
          </a:xfrm>
          <a:prstGeom prst="rect">
            <a:avLst/>
          </a:prstGeom>
          <a:noFill/>
          <a:ln w="9525">
            <a:noFill/>
            <a:miter lim="800000"/>
            <a:headEnd/>
            <a:tailEnd/>
          </a:ln>
          <a:effectLst/>
        </p:spPr>
        <p:txBody>
          <a:bodyPr vert="horz" wrap="square" lIns="90149" tIns="45074" rIns="90149" bIns="4507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1510" name="Rectangle 6"/>
          <p:cNvSpPr>
            <a:spLocks noGrp="1" noChangeArrowheads="1"/>
          </p:cNvSpPr>
          <p:nvPr>
            <p:ph type="ftr" sz="quarter" idx="4"/>
          </p:nvPr>
        </p:nvSpPr>
        <p:spPr bwMode="auto">
          <a:xfrm>
            <a:off x="0" y="8829675"/>
            <a:ext cx="3038475" cy="466725"/>
          </a:xfrm>
          <a:prstGeom prst="rect">
            <a:avLst/>
          </a:prstGeom>
          <a:noFill/>
          <a:ln w="9525">
            <a:noFill/>
            <a:miter lim="800000"/>
            <a:headEnd/>
            <a:tailEnd/>
          </a:ln>
          <a:effectLst/>
        </p:spPr>
        <p:txBody>
          <a:bodyPr vert="horz" wrap="square" lIns="90149" tIns="45074" rIns="90149" bIns="45074" numCol="1" anchor="b" anchorCtr="0" compatLnSpc="1">
            <a:prstTxWarp prst="textNoShape">
              <a:avLst/>
            </a:prstTxWarp>
          </a:bodyPr>
          <a:lstStyle>
            <a:lvl1pPr defTabSz="901700" eaLnBrk="1" hangingPunct="1">
              <a:spcBef>
                <a:spcPct val="0"/>
              </a:spcBef>
              <a:buFontTx/>
              <a:buNone/>
              <a:defRPr sz="1200">
                <a:latin typeface="Times New Roman" pitchFamily="18" charset="0"/>
              </a:defRPr>
            </a:lvl1pPr>
          </a:lstStyle>
          <a:p>
            <a:pPr>
              <a:defRPr/>
            </a:pPr>
            <a:endParaRPr lang="en-US" dirty="0"/>
          </a:p>
        </p:txBody>
      </p:sp>
      <p:sp>
        <p:nvSpPr>
          <p:cNvPr id="21511" name="Rectangle 7"/>
          <p:cNvSpPr>
            <a:spLocks noGrp="1" noChangeArrowheads="1"/>
          </p:cNvSpPr>
          <p:nvPr>
            <p:ph type="sldNum" sz="quarter" idx="5"/>
          </p:nvPr>
        </p:nvSpPr>
        <p:spPr bwMode="auto">
          <a:xfrm>
            <a:off x="3971925" y="8829675"/>
            <a:ext cx="3038475" cy="466725"/>
          </a:xfrm>
          <a:prstGeom prst="rect">
            <a:avLst/>
          </a:prstGeom>
          <a:noFill/>
          <a:ln w="9525">
            <a:noFill/>
            <a:miter lim="800000"/>
            <a:headEnd/>
            <a:tailEnd/>
          </a:ln>
          <a:effectLst/>
        </p:spPr>
        <p:txBody>
          <a:bodyPr vert="horz" wrap="square" lIns="90149" tIns="45074" rIns="90149" bIns="45074" numCol="1" anchor="b" anchorCtr="0" compatLnSpc="1">
            <a:prstTxWarp prst="textNoShape">
              <a:avLst/>
            </a:prstTxWarp>
          </a:bodyPr>
          <a:lstStyle>
            <a:lvl1pPr algn="r" defTabSz="901700" eaLnBrk="1" hangingPunct="1">
              <a:defRPr sz="1200">
                <a:latin typeface="Times New Roman" panose="02020603050405020304" pitchFamily="18" charset="0"/>
              </a:defRPr>
            </a:lvl1pPr>
          </a:lstStyle>
          <a:p>
            <a:pPr>
              <a:defRPr/>
            </a:pPr>
            <a:fld id="{5332588D-169C-4556-B837-A25035FE186F}"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a:spcBef>
                <a:spcPct val="30000"/>
              </a:spcBef>
              <a:defRPr sz="1200">
                <a:solidFill>
                  <a:schemeClr val="tx1"/>
                </a:solidFill>
                <a:latin typeface="Times New Roman" panose="02020603050405020304" pitchFamily="18" charset="0"/>
              </a:defRPr>
            </a:lvl1pPr>
            <a:lvl2pPr marL="742950" indent="-285750" defTabSz="901700">
              <a:spcBef>
                <a:spcPct val="30000"/>
              </a:spcBef>
              <a:defRPr sz="1200">
                <a:solidFill>
                  <a:schemeClr val="tx1"/>
                </a:solidFill>
                <a:latin typeface="Times New Roman" panose="02020603050405020304" pitchFamily="18" charset="0"/>
              </a:defRPr>
            </a:lvl2pPr>
            <a:lvl3pPr marL="1143000" indent="-228600" defTabSz="901700">
              <a:spcBef>
                <a:spcPct val="30000"/>
              </a:spcBef>
              <a:defRPr sz="1200">
                <a:solidFill>
                  <a:schemeClr val="tx1"/>
                </a:solidFill>
                <a:latin typeface="Times New Roman" panose="02020603050405020304" pitchFamily="18" charset="0"/>
              </a:defRPr>
            </a:lvl3pPr>
            <a:lvl4pPr marL="1600200" indent="-228600" defTabSz="901700">
              <a:spcBef>
                <a:spcPct val="30000"/>
              </a:spcBef>
              <a:defRPr sz="1200">
                <a:solidFill>
                  <a:schemeClr val="tx1"/>
                </a:solidFill>
                <a:latin typeface="Times New Roman" panose="02020603050405020304" pitchFamily="18" charset="0"/>
              </a:defRPr>
            </a:lvl4pPr>
            <a:lvl5pPr marL="2057400" indent="-228600" defTabSz="901700">
              <a:spcBef>
                <a:spcPct val="30000"/>
              </a:spcBef>
              <a:defRPr sz="1200">
                <a:solidFill>
                  <a:schemeClr val="tx1"/>
                </a:solidFill>
                <a:latin typeface="Times New Roman" panose="02020603050405020304" pitchFamily="18" charset="0"/>
              </a:defRPr>
            </a:lvl5pPr>
            <a:lvl6pPr marL="2514600" indent="-228600" defTabSz="9017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017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017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017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FDCD707-2C59-4F58-9DA3-1AF2EB219960}" type="slidenum">
              <a:rPr lang="en-US" altLang="en-US" smtClean="0"/>
              <a:pPr>
                <a:spcBef>
                  <a:spcPct val="0"/>
                </a:spcBef>
              </a:pPr>
              <a:t>1</a:t>
            </a:fld>
            <a:endParaRPr lang="en-US" altLang="en-US" dirty="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332588D-169C-4556-B837-A25035FE186F}" type="slidenum">
              <a:rPr lang="en-US" altLang="en-US" smtClean="0"/>
              <a:pPr>
                <a:defRPr/>
              </a:pPr>
              <a:t>4</a:t>
            </a:fld>
            <a:endParaRPr lang="en-US" altLang="en-US" dirty="0"/>
          </a:p>
        </p:txBody>
      </p:sp>
    </p:spTree>
    <p:extLst>
      <p:ext uri="{BB962C8B-B14F-4D97-AF65-F5344CB8AC3E}">
        <p14:creationId xmlns:p14="http://schemas.microsoft.com/office/powerpoint/2010/main" val="801144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332588D-169C-4556-B837-A25035FE186F}" type="slidenum">
              <a:rPr lang="en-US" altLang="en-US" smtClean="0"/>
              <a:pPr>
                <a:defRPr/>
              </a:pPr>
              <a:t>12</a:t>
            </a:fld>
            <a:endParaRPr lang="en-US" altLang="en-US" dirty="0"/>
          </a:p>
        </p:txBody>
      </p:sp>
    </p:spTree>
    <p:extLst>
      <p:ext uri="{BB962C8B-B14F-4D97-AF65-F5344CB8AC3E}">
        <p14:creationId xmlns:p14="http://schemas.microsoft.com/office/powerpoint/2010/main" val="1641349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332588D-169C-4556-B837-A25035FE186F}" type="slidenum">
              <a:rPr lang="en-US" altLang="en-US" smtClean="0"/>
              <a:pPr>
                <a:defRPr/>
              </a:pPr>
              <a:t>13</a:t>
            </a:fld>
            <a:endParaRPr lang="en-US" altLang="en-US" dirty="0"/>
          </a:p>
        </p:txBody>
      </p:sp>
    </p:spTree>
    <p:extLst>
      <p:ext uri="{BB962C8B-B14F-4D97-AF65-F5344CB8AC3E}">
        <p14:creationId xmlns:p14="http://schemas.microsoft.com/office/powerpoint/2010/main" val="29030494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8" descr="title_imagery_no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91175" y="0"/>
            <a:ext cx="3552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0"/>
          <p:cNvGrpSpPr>
            <a:grpSpLocks/>
          </p:cNvGrpSpPr>
          <p:nvPr userDrawn="1"/>
        </p:nvGrpSpPr>
        <p:grpSpPr bwMode="auto">
          <a:xfrm>
            <a:off x="5873750" y="269875"/>
            <a:ext cx="2895600" cy="911225"/>
            <a:chOff x="3700" y="170"/>
            <a:chExt cx="1824" cy="574"/>
          </a:xfrm>
        </p:grpSpPr>
        <p:pic>
          <p:nvPicPr>
            <p:cNvPr id="7" name="Picture 49" descr="NEW FAA LOGO"/>
            <p:cNvPicPr>
              <a:picLocks noChangeAspect="1" noChangeArrowheads="1"/>
            </p:cNvPicPr>
            <p:nvPr userDrawn="1"/>
          </p:nvPicPr>
          <p:blipFill>
            <a:blip r:embed="rId3" cstate="print">
              <a:clrChange>
                <a:clrFrom>
                  <a:srgbClr val="DF1F06"/>
                </a:clrFrom>
                <a:clrTo>
                  <a:srgbClr val="DF1F06">
                    <a:alpha val="0"/>
                  </a:srgbClr>
                </a:clrTo>
              </a:clrChange>
              <a:extLst>
                <a:ext uri="{28A0092B-C50C-407E-A947-70E740481C1C}">
                  <a14:useLocalDpi xmlns:a14="http://schemas.microsoft.com/office/drawing/2010/main" val="0"/>
                </a:ext>
              </a:extLst>
            </a:blip>
            <a:srcRect/>
            <a:stretch>
              <a:fillRect/>
            </a:stretch>
          </p:blipFill>
          <p:spPr bwMode="auto">
            <a:xfrm>
              <a:off x="3700" y="170"/>
              <a:ext cx="573"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4"/>
            <p:cNvSpPr txBox="1">
              <a:spLocks noChangeArrowheads="1"/>
            </p:cNvSpPr>
            <p:nvPr userDrawn="1"/>
          </p:nvSpPr>
          <p:spPr bwMode="ltGray">
            <a:xfrm>
              <a:off x="4288" y="288"/>
              <a:ext cx="1236"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eaLnBrk="1" hangingPunct="1">
                <a:lnSpc>
                  <a:spcPct val="85000"/>
                </a:lnSpc>
                <a:defRPr/>
              </a:pPr>
              <a:r>
                <a:rPr lang="en-US" altLang="en-US" sz="1800" b="1" dirty="0">
                  <a:solidFill>
                    <a:schemeClr val="bg1"/>
                  </a:solidFill>
                </a:rPr>
                <a:t>Federal Aviation</a:t>
              </a:r>
            </a:p>
            <a:p>
              <a:pPr eaLnBrk="1" hangingPunct="1">
                <a:lnSpc>
                  <a:spcPct val="85000"/>
                </a:lnSpc>
                <a:defRPr/>
              </a:pPr>
              <a:r>
                <a:rPr lang="en-US" altLang="en-US" sz="1800" b="1" dirty="0">
                  <a:solidFill>
                    <a:schemeClr val="bg1"/>
                  </a:solidFill>
                </a:rPr>
                <a:t>Administration</a:t>
              </a:r>
            </a:p>
          </p:txBody>
        </p:sp>
      </p:grpSp>
      <p:sp>
        <p:nvSpPr>
          <p:cNvPr id="63490" name="Rectangle 2"/>
          <p:cNvSpPr>
            <a:spLocks noGrp="1" noChangeArrowheads="1"/>
          </p:cNvSpPr>
          <p:nvPr>
            <p:ph type="ctrTitle"/>
          </p:nvPr>
        </p:nvSpPr>
        <p:spPr>
          <a:xfrm>
            <a:off x="446088" y="312738"/>
            <a:ext cx="4983162" cy="1395412"/>
          </a:xfrm>
        </p:spPr>
        <p:txBody>
          <a:bodyPr anchor="t"/>
          <a:lstStyle>
            <a:lvl1pPr>
              <a:defRPr/>
            </a:lvl1pPr>
          </a:lstStyle>
          <a:p>
            <a:r>
              <a:rPr lang="en-US"/>
              <a:t>Select to edit master title</a:t>
            </a:r>
          </a:p>
        </p:txBody>
      </p:sp>
      <p:sp>
        <p:nvSpPr>
          <p:cNvPr id="63491" name="Rectangle 3"/>
          <p:cNvSpPr>
            <a:spLocks noGrp="1" noChangeArrowheads="1"/>
          </p:cNvSpPr>
          <p:nvPr>
            <p:ph type="subTitle" idx="1"/>
          </p:nvPr>
        </p:nvSpPr>
        <p:spPr>
          <a:xfrm>
            <a:off x="449263" y="1754188"/>
            <a:ext cx="4951412" cy="1752600"/>
          </a:xfrm>
        </p:spPr>
        <p:txBody>
          <a:bodyPr/>
          <a:lstStyle>
            <a:lvl1pPr marL="0" indent="0">
              <a:buFontTx/>
              <a:buNone/>
              <a:defRPr sz="3200">
                <a:solidFill>
                  <a:schemeClr val="bg2"/>
                </a:solidFill>
              </a:defRPr>
            </a:lvl1pPr>
          </a:lstStyle>
          <a:p>
            <a:r>
              <a:rPr lang="en-US"/>
              <a:t>Select to edit master subtitle</a:t>
            </a:r>
          </a:p>
        </p:txBody>
      </p:sp>
    </p:spTree>
    <p:extLst>
      <p:ext uri="{BB962C8B-B14F-4D97-AF65-F5344CB8AC3E}">
        <p14:creationId xmlns:p14="http://schemas.microsoft.com/office/powerpoint/2010/main" val="1359889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1628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3388" y="344488"/>
            <a:ext cx="2117725" cy="5554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28625" y="344488"/>
            <a:ext cx="6202363" cy="5554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17408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92151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507178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508125"/>
            <a:ext cx="3948113"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95813" y="1508125"/>
            <a:ext cx="39497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0319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96665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65239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1582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73782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177809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2"/>
          <p:cNvSpPr>
            <a:spLocks noChangeArrowheads="1"/>
          </p:cNvSpPr>
          <p:nvPr/>
        </p:nvSpPr>
        <p:spPr bwMode="auto">
          <a:xfrm>
            <a:off x="0" y="6035675"/>
            <a:ext cx="9144000" cy="815975"/>
          </a:xfrm>
          <a:prstGeom prst="rect">
            <a:avLst/>
          </a:prstGeom>
          <a:solidFill>
            <a:srgbClr val="1D2F68"/>
          </a:solidFill>
          <a:ln w="9525">
            <a:solidFill>
              <a:srgbClr val="1D2F68"/>
            </a:solidFill>
            <a:miter lim="800000"/>
            <a:headEnd/>
            <a:tailEnd/>
          </a:ln>
        </p:spPr>
        <p:txBody>
          <a:bodyPr wrap="none" anchor="ct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eaLnBrk="1" hangingPunct="1">
              <a:spcBef>
                <a:spcPct val="50000"/>
              </a:spcBef>
              <a:buFontTx/>
              <a:buChar char="•"/>
              <a:defRPr/>
            </a:pPr>
            <a:endParaRPr lang="en-US" altLang="en-US" dirty="0"/>
          </a:p>
        </p:txBody>
      </p:sp>
      <p:sp>
        <p:nvSpPr>
          <p:cNvPr id="1027" name="Rectangle 7"/>
          <p:cNvSpPr>
            <a:spLocks noGrp="1" noChangeArrowheads="1"/>
          </p:cNvSpPr>
          <p:nvPr>
            <p:ph type="title"/>
          </p:nvPr>
        </p:nvSpPr>
        <p:spPr bwMode="auto">
          <a:xfrm>
            <a:off x="428625" y="344488"/>
            <a:ext cx="847248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Select to edit master title</a:t>
            </a:r>
          </a:p>
        </p:txBody>
      </p:sp>
      <p:sp>
        <p:nvSpPr>
          <p:cNvPr id="1028" name="Rectangle 8"/>
          <p:cNvSpPr>
            <a:spLocks noGrp="1" noChangeArrowheads="1"/>
          </p:cNvSpPr>
          <p:nvPr>
            <p:ph type="body" idx="1"/>
          </p:nvPr>
        </p:nvSpPr>
        <p:spPr bwMode="auto">
          <a:xfrm>
            <a:off x="495300" y="1508125"/>
            <a:ext cx="8050213"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Select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17"/>
          <p:cNvSpPr>
            <a:spLocks noChangeArrowheads="1"/>
          </p:cNvSpPr>
          <p:nvPr/>
        </p:nvSpPr>
        <p:spPr bwMode="auto">
          <a:xfrm>
            <a:off x="694055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pPr algn="r" eaLnBrk="1" hangingPunct="1">
              <a:defRPr/>
            </a:pPr>
            <a:fld id="{8CE0E5F0-59A0-4313-82FB-645563AB343F}" type="slidenum">
              <a:rPr lang="en-US" altLang="en-US" sz="1200" b="1" smtClean="0">
                <a:solidFill>
                  <a:schemeClr val="bg1"/>
                </a:solidFill>
              </a:rPr>
              <a:pPr algn="r" eaLnBrk="1" hangingPunct="1">
                <a:defRPr/>
              </a:pPr>
              <a:t>‹#›</a:t>
            </a:fld>
            <a:endParaRPr lang="en-US" altLang="en-US" sz="1200" b="1" dirty="0">
              <a:solidFill>
                <a:schemeClr val="bg1"/>
              </a:solidFill>
            </a:endParaRPr>
          </a:p>
        </p:txBody>
      </p:sp>
      <p:grpSp>
        <p:nvGrpSpPr>
          <p:cNvPr id="1030" name="Group 23"/>
          <p:cNvGrpSpPr>
            <a:grpSpLocks/>
          </p:cNvGrpSpPr>
          <p:nvPr userDrawn="1"/>
        </p:nvGrpSpPr>
        <p:grpSpPr bwMode="auto">
          <a:xfrm>
            <a:off x="5708650" y="6124575"/>
            <a:ext cx="2047875" cy="661988"/>
            <a:chOff x="3596" y="3858"/>
            <a:chExt cx="1290" cy="417"/>
          </a:xfrm>
        </p:grpSpPr>
        <p:pic>
          <p:nvPicPr>
            <p:cNvPr id="1031" name="Picture 24" descr="NEW FAA LOGO"/>
            <p:cNvPicPr>
              <a:picLocks noChangeAspect="1" noChangeArrowheads="1"/>
            </p:cNvPicPr>
            <p:nvPr userDrawn="1"/>
          </p:nvPicPr>
          <p:blipFill>
            <a:blip r:embed="rId13" cstate="print">
              <a:clrChange>
                <a:clrFrom>
                  <a:srgbClr val="DF1F06"/>
                </a:clrFrom>
                <a:clrTo>
                  <a:srgbClr val="DF1F06">
                    <a:alpha val="0"/>
                  </a:srgbClr>
                </a:clrTo>
              </a:clrChange>
              <a:extLst>
                <a:ext uri="{28A0092B-C50C-407E-A947-70E740481C1C}">
                  <a14:useLocalDpi xmlns:a14="http://schemas.microsoft.com/office/drawing/2010/main" val="0"/>
                </a:ext>
              </a:extLst>
            </a:blip>
            <a:srcRect/>
            <a:stretch>
              <a:fillRect/>
            </a:stretch>
          </p:blipFill>
          <p:spPr bwMode="auto">
            <a:xfrm>
              <a:off x="3596" y="3858"/>
              <a:ext cx="416" cy="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Text Box 25"/>
            <p:cNvSpPr txBox="1">
              <a:spLocks noChangeArrowheads="1"/>
            </p:cNvSpPr>
            <p:nvPr userDrawn="1"/>
          </p:nvSpPr>
          <p:spPr bwMode="auto">
            <a:xfrm>
              <a:off x="4023" y="3947"/>
              <a:ext cx="863"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eaLnBrk="1" hangingPunct="1">
                <a:lnSpc>
                  <a:spcPct val="85000"/>
                </a:lnSpc>
                <a:defRPr/>
              </a:pPr>
              <a:r>
                <a:rPr lang="en-US" altLang="en-US" sz="1200" b="1" dirty="0">
                  <a:solidFill>
                    <a:schemeClr val="bg1"/>
                  </a:solidFill>
                </a:rPr>
                <a:t>Federal Aviation</a:t>
              </a:r>
            </a:p>
            <a:p>
              <a:pPr eaLnBrk="1" hangingPunct="1">
                <a:lnSpc>
                  <a:spcPct val="85000"/>
                </a:lnSpc>
                <a:defRPr/>
              </a:pPr>
              <a:r>
                <a:rPr lang="en-US" altLang="en-US" sz="1200" b="1" dirty="0">
                  <a:solidFill>
                    <a:schemeClr val="bg1"/>
                  </a:solidFill>
                </a:rPr>
                <a:t>Administration</a:t>
              </a:r>
            </a:p>
          </p:txBody>
        </p:sp>
      </p:grpSp>
    </p:spTree>
  </p:cSld>
  <p:clrMap bg1="lt1" tx1="dk1" bg2="lt2" tx2="dk2" accent1="accent1" accent2="accent2" accent3="accent3" accent4="accent4" accent5="accent5" accent6="accent6" hlink="hlink" folHlink="folHlink"/>
  <p:sldLayoutIdLst>
    <p:sldLayoutId id="2147484179" r:id="rId1"/>
    <p:sldLayoutId id="2147484169" r:id="rId2"/>
    <p:sldLayoutId id="2147484170" r:id="rId3"/>
    <p:sldLayoutId id="2147484171" r:id="rId4"/>
    <p:sldLayoutId id="2147484172" r:id="rId5"/>
    <p:sldLayoutId id="2147484173" r:id="rId6"/>
    <p:sldLayoutId id="2147484174" r:id="rId7"/>
    <p:sldLayoutId id="2147484175" r:id="rId8"/>
    <p:sldLayoutId id="2147484176" r:id="rId9"/>
    <p:sldLayoutId id="2147484177" r:id="rId10"/>
    <p:sldLayoutId id="2147484178" r:id="rId11"/>
  </p:sldLayoutIdLst>
  <p:txStyles>
    <p:title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p:titleStyle>
    <p:bodyStyle>
      <a:lvl1pPr marL="342900" indent="-342900" algn="l" rtl="0" eaLnBrk="0" fontAlgn="base" hangingPunct="0">
        <a:spcBef>
          <a:spcPct val="20000"/>
        </a:spcBef>
        <a:spcAft>
          <a:spcPct val="0"/>
        </a:spcAft>
        <a:buChar char="•"/>
        <a:defRPr sz="28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Grp="1" noChangeArrowheads="1"/>
          </p:cNvSpPr>
          <p:nvPr>
            <p:ph type="ctrTitle"/>
          </p:nvPr>
        </p:nvSpPr>
        <p:spPr>
          <a:xfrm>
            <a:off x="242888" y="912813"/>
            <a:ext cx="4983162" cy="563562"/>
          </a:xfrm>
        </p:spPr>
        <p:txBody>
          <a:bodyPr/>
          <a:lstStyle/>
          <a:p>
            <a:pPr eaLnBrk="1" hangingPunct="1"/>
            <a:r>
              <a:rPr lang="en-US" altLang="en-US" dirty="0">
                <a:latin typeface="Arial Black" panose="020B0A04020102020204" pitchFamily="34" charset="0"/>
              </a:rPr>
              <a:t>Debriefing </a:t>
            </a:r>
            <a:r>
              <a:rPr lang="en-US" altLang="en-US" dirty="0" smtClean="0">
                <a:latin typeface="Arial Black" panose="020B0A04020102020204" pitchFamily="34" charset="0"/>
              </a:rPr>
              <a:t>Agenda</a:t>
            </a:r>
            <a:endParaRPr lang="en-US" altLang="en-US" dirty="0">
              <a:latin typeface="Arial Black" panose="020B0A04020102020204" pitchFamily="34" charset="0"/>
            </a:endParaRPr>
          </a:p>
        </p:txBody>
      </p:sp>
      <p:sp>
        <p:nvSpPr>
          <p:cNvPr id="4" name="TextBox 3"/>
          <p:cNvSpPr txBox="1"/>
          <p:nvPr/>
        </p:nvSpPr>
        <p:spPr>
          <a:xfrm>
            <a:off x="259822" y="5169748"/>
            <a:ext cx="2940578" cy="523220"/>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Presented by: </a:t>
            </a:r>
            <a:r>
              <a:rPr lang="en-US" dirty="0" smtClean="0">
                <a:solidFill>
                  <a:srgbClr val="1D2F68"/>
                </a:solidFill>
                <a:latin typeface="+mj-lt"/>
              </a:rPr>
              <a:t>[Jane Smith]</a:t>
            </a:r>
          </a:p>
          <a:p>
            <a:r>
              <a:rPr lang="en-US" dirty="0" smtClean="0">
                <a:solidFill>
                  <a:srgbClr val="1D2F68"/>
                </a:solidFill>
                <a:latin typeface="Arial Black" panose="020B0A04020102020204" pitchFamily="34" charset="0"/>
              </a:rPr>
              <a:t>Date: </a:t>
            </a:r>
            <a:r>
              <a:rPr lang="en-US" dirty="0" smtClean="0">
                <a:solidFill>
                  <a:srgbClr val="1D2F68"/>
                </a:solidFill>
                <a:latin typeface="+mj-lt"/>
              </a:rPr>
              <a:t>[August 1, 2021]</a:t>
            </a:r>
            <a:endParaRPr lang="en-US" dirty="0">
              <a:solidFill>
                <a:srgbClr val="1D2F68"/>
              </a:solidFill>
              <a:latin typeface="+mj-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txBox="1">
            <a:spLocks noChangeArrowheads="1"/>
          </p:cNvSpPr>
          <p:nvPr/>
        </p:nvSpPr>
        <p:spPr bwMode="auto">
          <a:xfrm>
            <a:off x="242888" y="141531"/>
            <a:ext cx="7015162"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a:lstStyle>
          <a:p>
            <a:pPr eaLnBrk="1" hangingPunct="1"/>
            <a:r>
              <a:rPr lang="en-US" altLang="en-US" sz="2800" kern="0" dirty="0" smtClean="0">
                <a:latin typeface="Arial Black" panose="020B0A04020102020204" pitchFamily="34" charset="0"/>
              </a:rPr>
              <a:t>Evaluation Results</a:t>
            </a:r>
            <a:endParaRPr lang="en-US" altLang="en-US" sz="2800" kern="0" dirty="0">
              <a:latin typeface="Arial Black" panose="020B0A04020102020204" pitchFamily="34" charset="0"/>
            </a:endParaRPr>
          </a:p>
        </p:txBody>
      </p:sp>
      <p:sp>
        <p:nvSpPr>
          <p:cNvPr id="2" name="Rectangle 1"/>
          <p:cNvSpPr/>
          <p:nvPr/>
        </p:nvSpPr>
        <p:spPr bwMode="auto">
          <a:xfrm>
            <a:off x="352425" y="1057275"/>
            <a:ext cx="8426666" cy="347472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cxnSp>
        <p:nvCxnSpPr>
          <p:cNvPr id="11" name="Straight Connector 10"/>
          <p:cNvCxnSpPr/>
          <p:nvPr/>
        </p:nvCxnSpPr>
        <p:spPr bwMode="auto">
          <a:xfrm>
            <a:off x="9982200" y="1057275"/>
            <a:ext cx="914400" cy="914400"/>
          </a:xfrm>
          <a:prstGeom prst="line">
            <a:avLst/>
          </a:prstGeom>
          <a:noFill/>
          <a:ln w="9525" cap="flat" cmpd="sng" algn="ctr">
            <a:noFill/>
            <a:prstDash val="solid"/>
            <a:round/>
            <a:headEnd type="none" w="med" len="med"/>
            <a:tailEnd type="none" w="med" len="med"/>
          </a:ln>
          <a:effectLst/>
        </p:spPr>
      </p:cxnSp>
      <p:grpSp>
        <p:nvGrpSpPr>
          <p:cNvPr id="4" name="Group 3"/>
          <p:cNvGrpSpPr/>
          <p:nvPr/>
        </p:nvGrpSpPr>
        <p:grpSpPr>
          <a:xfrm>
            <a:off x="735078" y="1261848"/>
            <a:ext cx="7815403" cy="1384995"/>
            <a:chOff x="735078" y="1444728"/>
            <a:chExt cx="7815403" cy="1384995"/>
          </a:xfrm>
        </p:grpSpPr>
        <p:sp>
          <p:nvSpPr>
            <p:cNvPr id="3" name="TextBox 2"/>
            <p:cNvSpPr txBox="1"/>
            <p:nvPr/>
          </p:nvSpPr>
          <p:spPr>
            <a:xfrm>
              <a:off x="1413924" y="1444728"/>
              <a:ext cx="7136557" cy="1384995"/>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Disclose Government’s evaluation </a:t>
              </a:r>
              <a:r>
                <a:rPr lang="en-US" dirty="0" smtClean="0">
                  <a:latin typeface="+mj-lt"/>
                </a:rPr>
                <a:t>of any significant weaknesses or deficiencies in the offer.</a:t>
              </a:r>
            </a:p>
            <a:p>
              <a:pPr marL="285750" indent="-285750">
                <a:buClr>
                  <a:srgbClr val="1D2F68"/>
                </a:buClr>
                <a:buFont typeface="Arial Black" panose="020B0A04020102020204" pitchFamily="34" charset="0"/>
                <a:buChar char="+"/>
              </a:pPr>
              <a:r>
                <a:rPr lang="en-US" dirty="0" smtClean="0">
                  <a:latin typeface="+mj-lt"/>
                </a:rPr>
                <a:t>When determining strengths or weaknesses, consider the impact on evaluation rating.</a:t>
              </a:r>
            </a:p>
            <a:p>
              <a:pPr marL="285750" indent="-285750">
                <a:buClr>
                  <a:srgbClr val="1D2F68"/>
                </a:buClr>
                <a:buFont typeface="Arial Black" panose="020B0A04020102020204" pitchFamily="34" charset="0"/>
                <a:buChar char="+"/>
              </a:pPr>
              <a:r>
                <a:rPr lang="en-US" dirty="0" smtClean="0">
                  <a:latin typeface="+mj-lt"/>
                </a:rPr>
                <a:t>If a weakness is significant enough to include during discussions, it should be included in the debriefing.</a:t>
              </a:r>
              <a:endParaRPr lang="en-US" dirty="0">
                <a:latin typeface="+mj-lt"/>
              </a:endParaRPr>
            </a:p>
          </p:txBody>
        </p:sp>
        <p:sp>
          <p:nvSpPr>
            <p:cNvPr id="17" name="Freeform 226">
              <a:extLst>
                <a:ext uri="{FF2B5EF4-FFF2-40B4-BE49-F238E27FC236}">
                  <a16:creationId xmlns:a16="http://schemas.microsoft.com/office/drawing/2014/main" id="{47938121-1A33-4440-9BFB-74C792145993}"/>
                </a:ext>
              </a:extLst>
            </p:cNvPr>
            <p:cNvSpPr>
              <a:spLocks noEditPoints="1"/>
            </p:cNvSpPr>
            <p:nvPr/>
          </p:nvSpPr>
          <p:spPr bwMode="auto">
            <a:xfrm>
              <a:off x="735078" y="1522733"/>
              <a:ext cx="402448" cy="556372"/>
            </a:xfrm>
            <a:custGeom>
              <a:avLst/>
              <a:gdLst>
                <a:gd name="T0" fmla="*/ 63 w 126"/>
                <a:gd name="T1" fmla="*/ 18 h 174"/>
                <a:gd name="T2" fmla="*/ 63 w 126"/>
                <a:gd name="T3" fmla="*/ 8 h 174"/>
                <a:gd name="T4" fmla="*/ 18 w 126"/>
                <a:gd name="T5" fmla="*/ 32 h 174"/>
                <a:gd name="T6" fmla="*/ 39 w 126"/>
                <a:gd name="T7" fmla="*/ 24 h 174"/>
                <a:gd name="T8" fmla="*/ 63 w 126"/>
                <a:gd name="T9" fmla="*/ 0 h 174"/>
                <a:gd name="T10" fmla="*/ 87 w 126"/>
                <a:gd name="T11" fmla="*/ 24 h 174"/>
                <a:gd name="T12" fmla="*/ 108 w 126"/>
                <a:gd name="T13" fmla="*/ 32 h 174"/>
                <a:gd name="T14" fmla="*/ 107 w 126"/>
                <a:gd name="T15" fmla="*/ 41 h 174"/>
                <a:gd name="T16" fmla="*/ 18 w 126"/>
                <a:gd name="T17" fmla="*/ 39 h 174"/>
                <a:gd name="T18" fmla="*/ 66 w 126"/>
                <a:gd name="T19" fmla="*/ 61 h 174"/>
                <a:gd name="T20" fmla="*/ 42 w 126"/>
                <a:gd name="T21" fmla="*/ 78 h 174"/>
                <a:gd name="T22" fmla="*/ 30 w 126"/>
                <a:gd name="T23" fmla="*/ 72 h 174"/>
                <a:gd name="T24" fmla="*/ 39 w 126"/>
                <a:gd name="T25" fmla="*/ 88 h 174"/>
                <a:gd name="T26" fmla="*/ 46 w 126"/>
                <a:gd name="T27" fmla="*/ 88 h 174"/>
                <a:gd name="T28" fmla="*/ 66 w 126"/>
                <a:gd name="T29" fmla="*/ 61 h 174"/>
                <a:gd name="T30" fmla="*/ 59 w 126"/>
                <a:gd name="T31" fmla="*/ 92 h 174"/>
                <a:gd name="T32" fmla="*/ 37 w 126"/>
                <a:gd name="T33" fmla="*/ 103 h 174"/>
                <a:gd name="T34" fmla="*/ 30 w 126"/>
                <a:gd name="T35" fmla="*/ 110 h 174"/>
                <a:gd name="T36" fmla="*/ 42 w 126"/>
                <a:gd name="T37" fmla="*/ 121 h 174"/>
                <a:gd name="T38" fmla="*/ 66 w 126"/>
                <a:gd name="T39" fmla="*/ 100 h 174"/>
                <a:gd name="T40" fmla="*/ 108 w 126"/>
                <a:gd name="T41" fmla="*/ 47 h 174"/>
                <a:gd name="T42" fmla="*/ 18 w 126"/>
                <a:gd name="T43" fmla="*/ 156 h 174"/>
                <a:gd name="T44" fmla="*/ 18 w 126"/>
                <a:gd name="T45" fmla="*/ 47 h 174"/>
                <a:gd name="T46" fmla="*/ 108 w 126"/>
                <a:gd name="T47" fmla="*/ 47 h 174"/>
                <a:gd name="T48" fmla="*/ 126 w 126"/>
                <a:gd name="T49" fmla="*/ 166 h 174"/>
                <a:gd name="T50" fmla="*/ 8 w 126"/>
                <a:gd name="T51" fmla="*/ 174 h 174"/>
                <a:gd name="T52" fmla="*/ 0 w 126"/>
                <a:gd name="T53" fmla="*/ 15 h 174"/>
                <a:gd name="T54" fmla="*/ 45 w 126"/>
                <a:gd name="T55" fmla="*/ 7 h 174"/>
                <a:gd name="T56" fmla="*/ 42 w 126"/>
                <a:gd name="T57" fmla="*/ 17 h 174"/>
                <a:gd name="T58" fmla="*/ 8 w 126"/>
                <a:gd name="T59" fmla="*/ 166 h 174"/>
                <a:gd name="T60" fmla="*/ 117 w 126"/>
                <a:gd name="T61" fmla="*/ 17 h 174"/>
                <a:gd name="T62" fmla="*/ 82 w 126"/>
                <a:gd name="T63" fmla="*/ 13 h 174"/>
                <a:gd name="T64" fmla="*/ 118 w 126"/>
                <a:gd name="T65" fmla="*/ 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174">
                  <a:moveTo>
                    <a:pt x="57" y="13"/>
                  </a:moveTo>
                  <a:cubicBezTo>
                    <a:pt x="57" y="16"/>
                    <a:pt x="60" y="18"/>
                    <a:pt x="63" y="18"/>
                  </a:cubicBezTo>
                  <a:cubicBezTo>
                    <a:pt x="66" y="18"/>
                    <a:pt x="68" y="16"/>
                    <a:pt x="68" y="13"/>
                  </a:cubicBezTo>
                  <a:cubicBezTo>
                    <a:pt x="68" y="10"/>
                    <a:pt x="66" y="8"/>
                    <a:pt x="63" y="8"/>
                  </a:cubicBezTo>
                  <a:cubicBezTo>
                    <a:pt x="60" y="8"/>
                    <a:pt x="57" y="10"/>
                    <a:pt x="57" y="13"/>
                  </a:cubicBezTo>
                  <a:moveTo>
                    <a:pt x="18" y="32"/>
                  </a:moveTo>
                  <a:cubicBezTo>
                    <a:pt x="18" y="27"/>
                    <a:pt x="21" y="24"/>
                    <a:pt x="25" y="24"/>
                  </a:cubicBezTo>
                  <a:cubicBezTo>
                    <a:pt x="39" y="24"/>
                    <a:pt x="39" y="24"/>
                    <a:pt x="39" y="24"/>
                  </a:cubicBezTo>
                  <a:cubicBezTo>
                    <a:pt x="45" y="24"/>
                    <a:pt x="50" y="19"/>
                    <a:pt x="50" y="13"/>
                  </a:cubicBezTo>
                  <a:cubicBezTo>
                    <a:pt x="50" y="6"/>
                    <a:pt x="56" y="0"/>
                    <a:pt x="63" y="0"/>
                  </a:cubicBezTo>
                  <a:cubicBezTo>
                    <a:pt x="70" y="0"/>
                    <a:pt x="76" y="6"/>
                    <a:pt x="76" y="13"/>
                  </a:cubicBezTo>
                  <a:cubicBezTo>
                    <a:pt x="76" y="19"/>
                    <a:pt x="81" y="24"/>
                    <a:pt x="87" y="24"/>
                  </a:cubicBezTo>
                  <a:cubicBezTo>
                    <a:pt x="100" y="24"/>
                    <a:pt x="100" y="24"/>
                    <a:pt x="100" y="24"/>
                  </a:cubicBezTo>
                  <a:cubicBezTo>
                    <a:pt x="104" y="24"/>
                    <a:pt x="108" y="27"/>
                    <a:pt x="108" y="32"/>
                  </a:cubicBezTo>
                  <a:cubicBezTo>
                    <a:pt x="108" y="39"/>
                    <a:pt x="108" y="39"/>
                    <a:pt x="108" y="39"/>
                  </a:cubicBezTo>
                  <a:cubicBezTo>
                    <a:pt x="108" y="39"/>
                    <a:pt x="108" y="40"/>
                    <a:pt x="107" y="41"/>
                  </a:cubicBezTo>
                  <a:cubicBezTo>
                    <a:pt x="18" y="41"/>
                    <a:pt x="18" y="41"/>
                    <a:pt x="18" y="41"/>
                  </a:cubicBezTo>
                  <a:cubicBezTo>
                    <a:pt x="18" y="40"/>
                    <a:pt x="18" y="39"/>
                    <a:pt x="18" y="39"/>
                  </a:cubicBezTo>
                  <a:lnTo>
                    <a:pt x="18" y="32"/>
                  </a:lnTo>
                  <a:close/>
                  <a:moveTo>
                    <a:pt x="66" y="61"/>
                  </a:moveTo>
                  <a:cubicBezTo>
                    <a:pt x="64" y="60"/>
                    <a:pt x="61" y="60"/>
                    <a:pt x="59" y="61"/>
                  </a:cubicBezTo>
                  <a:cubicBezTo>
                    <a:pt x="42" y="78"/>
                    <a:pt x="42" y="78"/>
                    <a:pt x="42" y="78"/>
                  </a:cubicBezTo>
                  <a:cubicBezTo>
                    <a:pt x="37" y="72"/>
                    <a:pt x="37" y="72"/>
                    <a:pt x="37" y="72"/>
                  </a:cubicBezTo>
                  <a:cubicBezTo>
                    <a:pt x="35" y="70"/>
                    <a:pt x="32" y="70"/>
                    <a:pt x="30" y="72"/>
                  </a:cubicBezTo>
                  <a:cubicBezTo>
                    <a:pt x="28" y="74"/>
                    <a:pt x="28" y="77"/>
                    <a:pt x="30" y="79"/>
                  </a:cubicBezTo>
                  <a:cubicBezTo>
                    <a:pt x="39" y="88"/>
                    <a:pt x="39" y="88"/>
                    <a:pt x="39" y="88"/>
                  </a:cubicBezTo>
                  <a:cubicBezTo>
                    <a:pt x="40" y="89"/>
                    <a:pt x="41" y="90"/>
                    <a:pt x="42" y="90"/>
                  </a:cubicBezTo>
                  <a:cubicBezTo>
                    <a:pt x="44" y="90"/>
                    <a:pt x="45" y="89"/>
                    <a:pt x="46" y="88"/>
                  </a:cubicBezTo>
                  <a:cubicBezTo>
                    <a:pt x="66" y="69"/>
                    <a:pt x="66" y="69"/>
                    <a:pt x="66" y="69"/>
                  </a:cubicBezTo>
                  <a:cubicBezTo>
                    <a:pt x="68" y="67"/>
                    <a:pt x="68" y="63"/>
                    <a:pt x="66" y="61"/>
                  </a:cubicBezTo>
                  <a:moveTo>
                    <a:pt x="66" y="92"/>
                  </a:moveTo>
                  <a:cubicBezTo>
                    <a:pt x="64" y="90"/>
                    <a:pt x="61" y="90"/>
                    <a:pt x="59" y="92"/>
                  </a:cubicBezTo>
                  <a:cubicBezTo>
                    <a:pt x="42" y="109"/>
                    <a:pt x="42" y="109"/>
                    <a:pt x="42" y="109"/>
                  </a:cubicBezTo>
                  <a:cubicBezTo>
                    <a:pt x="37" y="103"/>
                    <a:pt x="37" y="103"/>
                    <a:pt x="37" y="103"/>
                  </a:cubicBezTo>
                  <a:cubicBezTo>
                    <a:pt x="35" y="101"/>
                    <a:pt x="32" y="101"/>
                    <a:pt x="30" y="103"/>
                  </a:cubicBezTo>
                  <a:cubicBezTo>
                    <a:pt x="28" y="105"/>
                    <a:pt x="28" y="108"/>
                    <a:pt x="30" y="110"/>
                  </a:cubicBezTo>
                  <a:cubicBezTo>
                    <a:pt x="39" y="119"/>
                    <a:pt x="39" y="119"/>
                    <a:pt x="39" y="119"/>
                  </a:cubicBezTo>
                  <a:cubicBezTo>
                    <a:pt x="40" y="120"/>
                    <a:pt x="41" y="121"/>
                    <a:pt x="42" y="121"/>
                  </a:cubicBezTo>
                  <a:cubicBezTo>
                    <a:pt x="44" y="121"/>
                    <a:pt x="45" y="120"/>
                    <a:pt x="46" y="119"/>
                  </a:cubicBezTo>
                  <a:cubicBezTo>
                    <a:pt x="66" y="100"/>
                    <a:pt x="66" y="100"/>
                    <a:pt x="66" y="100"/>
                  </a:cubicBezTo>
                  <a:cubicBezTo>
                    <a:pt x="68" y="98"/>
                    <a:pt x="68" y="94"/>
                    <a:pt x="66" y="92"/>
                  </a:cubicBezTo>
                  <a:moveTo>
                    <a:pt x="108" y="47"/>
                  </a:moveTo>
                  <a:cubicBezTo>
                    <a:pt x="108" y="156"/>
                    <a:pt x="108" y="156"/>
                    <a:pt x="108" y="156"/>
                  </a:cubicBezTo>
                  <a:cubicBezTo>
                    <a:pt x="18" y="156"/>
                    <a:pt x="18" y="156"/>
                    <a:pt x="18" y="156"/>
                  </a:cubicBezTo>
                  <a:cubicBezTo>
                    <a:pt x="18" y="47"/>
                    <a:pt x="18" y="47"/>
                    <a:pt x="18" y="47"/>
                  </a:cubicBezTo>
                  <a:cubicBezTo>
                    <a:pt x="18" y="47"/>
                    <a:pt x="18" y="47"/>
                    <a:pt x="18" y="47"/>
                  </a:cubicBezTo>
                  <a:cubicBezTo>
                    <a:pt x="107" y="47"/>
                    <a:pt x="107" y="47"/>
                    <a:pt x="107" y="47"/>
                  </a:cubicBezTo>
                  <a:cubicBezTo>
                    <a:pt x="108" y="47"/>
                    <a:pt x="108" y="47"/>
                    <a:pt x="108" y="47"/>
                  </a:cubicBezTo>
                  <a:moveTo>
                    <a:pt x="126" y="15"/>
                  </a:moveTo>
                  <a:cubicBezTo>
                    <a:pt x="126" y="166"/>
                    <a:pt x="126" y="166"/>
                    <a:pt x="126" y="166"/>
                  </a:cubicBezTo>
                  <a:cubicBezTo>
                    <a:pt x="126" y="170"/>
                    <a:pt x="122" y="174"/>
                    <a:pt x="118" y="174"/>
                  </a:cubicBezTo>
                  <a:cubicBezTo>
                    <a:pt x="8" y="174"/>
                    <a:pt x="8" y="174"/>
                    <a:pt x="8" y="174"/>
                  </a:cubicBezTo>
                  <a:cubicBezTo>
                    <a:pt x="3" y="174"/>
                    <a:pt x="0" y="170"/>
                    <a:pt x="0" y="166"/>
                  </a:cubicBezTo>
                  <a:cubicBezTo>
                    <a:pt x="0" y="15"/>
                    <a:pt x="0" y="15"/>
                    <a:pt x="0" y="15"/>
                  </a:cubicBezTo>
                  <a:cubicBezTo>
                    <a:pt x="0" y="11"/>
                    <a:pt x="3" y="7"/>
                    <a:pt x="8" y="7"/>
                  </a:cubicBezTo>
                  <a:cubicBezTo>
                    <a:pt x="45" y="7"/>
                    <a:pt x="45" y="7"/>
                    <a:pt x="45" y="7"/>
                  </a:cubicBezTo>
                  <a:cubicBezTo>
                    <a:pt x="44" y="9"/>
                    <a:pt x="44" y="11"/>
                    <a:pt x="44" y="13"/>
                  </a:cubicBezTo>
                  <a:cubicBezTo>
                    <a:pt x="44" y="15"/>
                    <a:pt x="43" y="16"/>
                    <a:pt x="42" y="17"/>
                  </a:cubicBezTo>
                  <a:cubicBezTo>
                    <a:pt x="8" y="17"/>
                    <a:pt x="8" y="17"/>
                    <a:pt x="8" y="17"/>
                  </a:cubicBezTo>
                  <a:cubicBezTo>
                    <a:pt x="8" y="166"/>
                    <a:pt x="8" y="166"/>
                    <a:pt x="8" y="166"/>
                  </a:cubicBezTo>
                  <a:cubicBezTo>
                    <a:pt x="117" y="166"/>
                    <a:pt x="117" y="166"/>
                    <a:pt x="117" y="166"/>
                  </a:cubicBezTo>
                  <a:cubicBezTo>
                    <a:pt x="117" y="17"/>
                    <a:pt x="117" y="17"/>
                    <a:pt x="117" y="17"/>
                  </a:cubicBezTo>
                  <a:cubicBezTo>
                    <a:pt x="84" y="17"/>
                    <a:pt x="84" y="17"/>
                    <a:pt x="84" y="17"/>
                  </a:cubicBezTo>
                  <a:cubicBezTo>
                    <a:pt x="82" y="16"/>
                    <a:pt x="82" y="15"/>
                    <a:pt x="82" y="13"/>
                  </a:cubicBezTo>
                  <a:cubicBezTo>
                    <a:pt x="82" y="11"/>
                    <a:pt x="81" y="9"/>
                    <a:pt x="81" y="7"/>
                  </a:cubicBezTo>
                  <a:cubicBezTo>
                    <a:pt x="118" y="7"/>
                    <a:pt x="118" y="7"/>
                    <a:pt x="118" y="7"/>
                  </a:cubicBezTo>
                  <a:cubicBezTo>
                    <a:pt x="122" y="7"/>
                    <a:pt x="126" y="11"/>
                    <a:pt x="126" y="15"/>
                  </a:cubicBezTo>
                </a:path>
              </a:pathLst>
            </a:custGeom>
            <a:solidFill>
              <a:srgbClr val="C7B45E"/>
            </a:solidFill>
            <a:ln w="12700">
              <a:noFill/>
              <a:round/>
              <a:headEnd/>
              <a:tailEnd/>
            </a:ln>
            <a:effectLst>
              <a:reflection blurRad="6350" stA="52000" endA="300" endPos="35000" dir="5400000" sy="-100000" algn="bl" rotWithShape="0"/>
            </a:effectLst>
          </p:spPr>
          <p:txBody>
            <a:bodyPr vert="horz" wrap="square" lIns="91440" tIns="45720" rIns="91440" bIns="45720" numCol="1" anchor="t" anchorCtr="0" compatLnSpc="1">
              <a:prstTxWarp prst="textNoShape">
                <a:avLst/>
              </a:prstTxWarp>
            </a:bodyPr>
            <a:lstStyle/>
            <a:p>
              <a:endParaRPr lang="en-US" dirty="0"/>
            </a:p>
          </p:txBody>
        </p:sp>
      </p:grpSp>
      <p:grpSp>
        <p:nvGrpSpPr>
          <p:cNvPr id="6" name="Group 5"/>
          <p:cNvGrpSpPr/>
          <p:nvPr/>
        </p:nvGrpSpPr>
        <p:grpSpPr>
          <a:xfrm>
            <a:off x="724422" y="2900171"/>
            <a:ext cx="8054662" cy="523220"/>
            <a:chOff x="724422" y="3083051"/>
            <a:chExt cx="8054662" cy="523220"/>
          </a:xfrm>
        </p:grpSpPr>
        <p:sp>
          <p:nvSpPr>
            <p:cNvPr id="27" name="TextBox 26"/>
            <p:cNvSpPr txBox="1"/>
            <p:nvPr/>
          </p:nvSpPr>
          <p:spPr>
            <a:xfrm>
              <a:off x="1411593" y="3083051"/>
              <a:ext cx="7367491" cy="523220"/>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Discuss past performance information </a:t>
              </a:r>
              <a:r>
                <a:rPr lang="en-US" dirty="0" smtClean="0">
                  <a:latin typeface="+mj-lt"/>
                </a:rPr>
                <a:t>on the debriefed Offer. </a:t>
              </a:r>
              <a:r>
                <a:rPr lang="en-US" dirty="0" smtClean="0">
                  <a:solidFill>
                    <a:srgbClr val="1D2F68"/>
                  </a:solidFill>
                  <a:latin typeface="Arial Black" panose="020B0A04020102020204" pitchFamily="34" charset="0"/>
                </a:rPr>
                <a:t>Do not </a:t>
              </a:r>
              <a:r>
                <a:rPr lang="en-US" dirty="0" smtClean="0">
                  <a:latin typeface="+mj-lt"/>
                </a:rPr>
                <a:t>reveal names of individuals who provided past performance information.</a:t>
              </a:r>
            </a:p>
          </p:txBody>
        </p:sp>
        <p:sp>
          <p:nvSpPr>
            <p:cNvPr id="18" name="Freeform 188"/>
            <p:cNvSpPr>
              <a:spLocks noEditPoints="1"/>
            </p:cNvSpPr>
            <p:nvPr/>
          </p:nvSpPr>
          <p:spPr bwMode="auto">
            <a:xfrm>
              <a:off x="724422" y="3149726"/>
              <a:ext cx="524304" cy="448945"/>
            </a:xfrm>
            <a:custGeom>
              <a:avLst/>
              <a:gdLst>
                <a:gd name="T0" fmla="*/ 147 w 164"/>
                <a:gd name="T1" fmla="*/ 44 h 140"/>
                <a:gd name="T2" fmla="*/ 144 w 164"/>
                <a:gd name="T3" fmla="*/ 41 h 140"/>
                <a:gd name="T4" fmla="*/ 20 w 164"/>
                <a:gd name="T5" fmla="*/ 41 h 140"/>
                <a:gd name="T6" fmla="*/ 17 w 164"/>
                <a:gd name="T7" fmla="*/ 44 h 140"/>
                <a:gd name="T8" fmla="*/ 20 w 164"/>
                <a:gd name="T9" fmla="*/ 48 h 140"/>
                <a:gd name="T10" fmla="*/ 144 w 164"/>
                <a:gd name="T11" fmla="*/ 48 h 140"/>
                <a:gd name="T12" fmla="*/ 147 w 164"/>
                <a:gd name="T13" fmla="*/ 44 h 140"/>
                <a:gd name="T14" fmla="*/ 147 w 164"/>
                <a:gd name="T15" fmla="*/ 61 h 140"/>
                <a:gd name="T16" fmla="*/ 144 w 164"/>
                <a:gd name="T17" fmla="*/ 57 h 140"/>
                <a:gd name="T18" fmla="*/ 20 w 164"/>
                <a:gd name="T19" fmla="*/ 57 h 140"/>
                <a:gd name="T20" fmla="*/ 17 w 164"/>
                <a:gd name="T21" fmla="*/ 61 h 140"/>
                <a:gd name="T22" fmla="*/ 20 w 164"/>
                <a:gd name="T23" fmla="*/ 64 h 140"/>
                <a:gd name="T24" fmla="*/ 144 w 164"/>
                <a:gd name="T25" fmla="*/ 64 h 140"/>
                <a:gd name="T26" fmla="*/ 147 w 164"/>
                <a:gd name="T27" fmla="*/ 61 h 140"/>
                <a:gd name="T28" fmla="*/ 147 w 164"/>
                <a:gd name="T29" fmla="*/ 107 h 140"/>
                <a:gd name="T30" fmla="*/ 144 w 164"/>
                <a:gd name="T31" fmla="*/ 103 h 140"/>
                <a:gd name="T32" fmla="*/ 20 w 164"/>
                <a:gd name="T33" fmla="*/ 103 h 140"/>
                <a:gd name="T34" fmla="*/ 17 w 164"/>
                <a:gd name="T35" fmla="*/ 107 h 140"/>
                <a:gd name="T36" fmla="*/ 20 w 164"/>
                <a:gd name="T37" fmla="*/ 110 h 140"/>
                <a:gd name="T38" fmla="*/ 144 w 164"/>
                <a:gd name="T39" fmla="*/ 110 h 140"/>
                <a:gd name="T40" fmla="*/ 147 w 164"/>
                <a:gd name="T41" fmla="*/ 107 h 140"/>
                <a:gd name="T42" fmla="*/ 147 w 164"/>
                <a:gd name="T43" fmla="*/ 124 h 140"/>
                <a:gd name="T44" fmla="*/ 144 w 164"/>
                <a:gd name="T45" fmla="*/ 120 h 140"/>
                <a:gd name="T46" fmla="*/ 20 w 164"/>
                <a:gd name="T47" fmla="*/ 120 h 140"/>
                <a:gd name="T48" fmla="*/ 17 w 164"/>
                <a:gd name="T49" fmla="*/ 124 h 140"/>
                <a:gd name="T50" fmla="*/ 20 w 164"/>
                <a:gd name="T51" fmla="*/ 127 h 140"/>
                <a:gd name="T52" fmla="*/ 144 w 164"/>
                <a:gd name="T53" fmla="*/ 127 h 140"/>
                <a:gd name="T54" fmla="*/ 147 w 164"/>
                <a:gd name="T55" fmla="*/ 124 h 140"/>
                <a:gd name="T56" fmla="*/ 164 w 164"/>
                <a:gd name="T57" fmla="*/ 39 h 140"/>
                <a:gd name="T58" fmla="*/ 164 w 164"/>
                <a:gd name="T59" fmla="*/ 128 h 140"/>
                <a:gd name="T60" fmla="*/ 152 w 164"/>
                <a:gd name="T61" fmla="*/ 140 h 140"/>
                <a:gd name="T62" fmla="*/ 12 w 164"/>
                <a:gd name="T63" fmla="*/ 140 h 140"/>
                <a:gd name="T64" fmla="*/ 0 w 164"/>
                <a:gd name="T65" fmla="*/ 128 h 140"/>
                <a:gd name="T66" fmla="*/ 0 w 164"/>
                <a:gd name="T67" fmla="*/ 39 h 140"/>
                <a:gd name="T68" fmla="*/ 12 w 164"/>
                <a:gd name="T69" fmla="*/ 27 h 140"/>
                <a:gd name="T70" fmla="*/ 20 w 164"/>
                <a:gd name="T71" fmla="*/ 27 h 140"/>
                <a:gd name="T72" fmla="*/ 20 w 164"/>
                <a:gd name="T73" fmla="*/ 19 h 140"/>
                <a:gd name="T74" fmla="*/ 36 w 164"/>
                <a:gd name="T75" fmla="*/ 19 h 140"/>
                <a:gd name="T76" fmla="*/ 36 w 164"/>
                <a:gd name="T77" fmla="*/ 27 h 140"/>
                <a:gd name="T78" fmla="*/ 128 w 164"/>
                <a:gd name="T79" fmla="*/ 27 h 140"/>
                <a:gd name="T80" fmla="*/ 128 w 164"/>
                <a:gd name="T81" fmla="*/ 19 h 140"/>
                <a:gd name="T82" fmla="*/ 144 w 164"/>
                <a:gd name="T83" fmla="*/ 19 h 140"/>
                <a:gd name="T84" fmla="*/ 144 w 164"/>
                <a:gd name="T85" fmla="*/ 27 h 140"/>
                <a:gd name="T86" fmla="*/ 152 w 164"/>
                <a:gd name="T87" fmla="*/ 27 h 140"/>
                <a:gd name="T88" fmla="*/ 164 w 164"/>
                <a:gd name="T89" fmla="*/ 39 h 140"/>
                <a:gd name="T90" fmla="*/ 58 w 164"/>
                <a:gd name="T91" fmla="*/ 19 h 140"/>
                <a:gd name="T92" fmla="*/ 48 w 164"/>
                <a:gd name="T93" fmla="*/ 19 h 140"/>
                <a:gd name="T94" fmla="*/ 48 w 164"/>
                <a:gd name="T95" fmla="*/ 10 h 140"/>
                <a:gd name="T96" fmla="*/ 51 w 164"/>
                <a:gd name="T97" fmla="*/ 6 h 140"/>
                <a:gd name="T98" fmla="*/ 82 w 164"/>
                <a:gd name="T99" fmla="*/ 0 h 140"/>
                <a:gd name="T100" fmla="*/ 113 w 164"/>
                <a:gd name="T101" fmla="*/ 6 h 140"/>
                <a:gd name="T102" fmla="*/ 116 w 164"/>
                <a:gd name="T103" fmla="*/ 10 h 140"/>
                <a:gd name="T104" fmla="*/ 116 w 164"/>
                <a:gd name="T105" fmla="*/ 19 h 140"/>
                <a:gd name="T106" fmla="*/ 106 w 164"/>
                <a:gd name="T107" fmla="*/ 19 h 140"/>
                <a:gd name="T108" fmla="*/ 106 w 164"/>
                <a:gd name="T109" fmla="*/ 14 h 140"/>
                <a:gd name="T110" fmla="*/ 82 w 164"/>
                <a:gd name="T111" fmla="*/ 10 h 140"/>
                <a:gd name="T112" fmla="*/ 58 w 164"/>
                <a:gd name="T113" fmla="*/ 14 h 140"/>
                <a:gd name="T114" fmla="*/ 58 w 164"/>
                <a:gd name="T115"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4" h="140">
                  <a:moveTo>
                    <a:pt x="147" y="44"/>
                  </a:moveTo>
                  <a:cubicBezTo>
                    <a:pt x="147" y="42"/>
                    <a:pt x="146" y="41"/>
                    <a:pt x="144" y="41"/>
                  </a:cubicBezTo>
                  <a:cubicBezTo>
                    <a:pt x="20" y="41"/>
                    <a:pt x="20" y="41"/>
                    <a:pt x="20" y="41"/>
                  </a:cubicBezTo>
                  <a:cubicBezTo>
                    <a:pt x="18" y="41"/>
                    <a:pt x="17" y="42"/>
                    <a:pt x="17" y="44"/>
                  </a:cubicBezTo>
                  <a:cubicBezTo>
                    <a:pt x="17" y="46"/>
                    <a:pt x="18" y="48"/>
                    <a:pt x="20" y="48"/>
                  </a:cubicBezTo>
                  <a:cubicBezTo>
                    <a:pt x="144" y="48"/>
                    <a:pt x="144" y="48"/>
                    <a:pt x="144" y="48"/>
                  </a:cubicBezTo>
                  <a:cubicBezTo>
                    <a:pt x="146" y="48"/>
                    <a:pt x="147" y="46"/>
                    <a:pt x="147" y="44"/>
                  </a:cubicBezTo>
                  <a:moveTo>
                    <a:pt x="147" y="61"/>
                  </a:moveTo>
                  <a:cubicBezTo>
                    <a:pt x="147" y="59"/>
                    <a:pt x="146" y="57"/>
                    <a:pt x="144" y="57"/>
                  </a:cubicBezTo>
                  <a:cubicBezTo>
                    <a:pt x="20" y="57"/>
                    <a:pt x="20" y="57"/>
                    <a:pt x="20" y="57"/>
                  </a:cubicBezTo>
                  <a:cubicBezTo>
                    <a:pt x="18" y="57"/>
                    <a:pt x="17" y="59"/>
                    <a:pt x="17" y="61"/>
                  </a:cubicBezTo>
                  <a:cubicBezTo>
                    <a:pt x="17" y="63"/>
                    <a:pt x="18" y="64"/>
                    <a:pt x="20" y="64"/>
                  </a:cubicBezTo>
                  <a:cubicBezTo>
                    <a:pt x="144" y="64"/>
                    <a:pt x="144" y="64"/>
                    <a:pt x="144" y="64"/>
                  </a:cubicBezTo>
                  <a:cubicBezTo>
                    <a:pt x="146" y="64"/>
                    <a:pt x="147" y="63"/>
                    <a:pt x="147" y="61"/>
                  </a:cubicBezTo>
                  <a:moveTo>
                    <a:pt x="147" y="107"/>
                  </a:moveTo>
                  <a:cubicBezTo>
                    <a:pt x="147" y="105"/>
                    <a:pt x="146" y="103"/>
                    <a:pt x="144" y="103"/>
                  </a:cubicBezTo>
                  <a:cubicBezTo>
                    <a:pt x="20" y="103"/>
                    <a:pt x="20" y="103"/>
                    <a:pt x="20" y="103"/>
                  </a:cubicBezTo>
                  <a:cubicBezTo>
                    <a:pt x="18" y="103"/>
                    <a:pt x="17" y="105"/>
                    <a:pt x="17" y="107"/>
                  </a:cubicBezTo>
                  <a:cubicBezTo>
                    <a:pt x="17" y="109"/>
                    <a:pt x="18" y="110"/>
                    <a:pt x="20" y="110"/>
                  </a:cubicBezTo>
                  <a:cubicBezTo>
                    <a:pt x="144" y="110"/>
                    <a:pt x="144" y="110"/>
                    <a:pt x="144" y="110"/>
                  </a:cubicBezTo>
                  <a:cubicBezTo>
                    <a:pt x="146" y="110"/>
                    <a:pt x="147" y="109"/>
                    <a:pt x="147" y="107"/>
                  </a:cubicBezTo>
                  <a:moveTo>
                    <a:pt x="147" y="124"/>
                  </a:moveTo>
                  <a:cubicBezTo>
                    <a:pt x="147" y="122"/>
                    <a:pt x="146" y="120"/>
                    <a:pt x="144" y="120"/>
                  </a:cubicBezTo>
                  <a:cubicBezTo>
                    <a:pt x="20" y="120"/>
                    <a:pt x="20" y="120"/>
                    <a:pt x="20" y="120"/>
                  </a:cubicBezTo>
                  <a:cubicBezTo>
                    <a:pt x="18" y="120"/>
                    <a:pt x="17" y="122"/>
                    <a:pt x="17" y="124"/>
                  </a:cubicBezTo>
                  <a:cubicBezTo>
                    <a:pt x="17" y="125"/>
                    <a:pt x="18" y="127"/>
                    <a:pt x="20" y="127"/>
                  </a:cubicBezTo>
                  <a:cubicBezTo>
                    <a:pt x="144" y="127"/>
                    <a:pt x="144" y="127"/>
                    <a:pt x="144" y="127"/>
                  </a:cubicBezTo>
                  <a:cubicBezTo>
                    <a:pt x="146" y="127"/>
                    <a:pt x="147" y="125"/>
                    <a:pt x="147" y="124"/>
                  </a:cubicBezTo>
                  <a:moveTo>
                    <a:pt x="164" y="39"/>
                  </a:moveTo>
                  <a:cubicBezTo>
                    <a:pt x="164" y="128"/>
                    <a:pt x="164" y="128"/>
                    <a:pt x="164" y="128"/>
                  </a:cubicBezTo>
                  <a:cubicBezTo>
                    <a:pt x="164" y="134"/>
                    <a:pt x="159" y="140"/>
                    <a:pt x="152" y="140"/>
                  </a:cubicBezTo>
                  <a:cubicBezTo>
                    <a:pt x="12" y="140"/>
                    <a:pt x="12" y="140"/>
                    <a:pt x="12" y="140"/>
                  </a:cubicBezTo>
                  <a:cubicBezTo>
                    <a:pt x="5" y="140"/>
                    <a:pt x="0" y="134"/>
                    <a:pt x="0" y="128"/>
                  </a:cubicBezTo>
                  <a:cubicBezTo>
                    <a:pt x="0" y="39"/>
                    <a:pt x="0" y="39"/>
                    <a:pt x="0" y="39"/>
                  </a:cubicBezTo>
                  <a:cubicBezTo>
                    <a:pt x="0" y="32"/>
                    <a:pt x="5" y="27"/>
                    <a:pt x="12" y="27"/>
                  </a:cubicBezTo>
                  <a:cubicBezTo>
                    <a:pt x="20" y="27"/>
                    <a:pt x="20" y="27"/>
                    <a:pt x="20" y="27"/>
                  </a:cubicBezTo>
                  <a:cubicBezTo>
                    <a:pt x="20" y="19"/>
                    <a:pt x="20" y="19"/>
                    <a:pt x="20" y="19"/>
                  </a:cubicBezTo>
                  <a:cubicBezTo>
                    <a:pt x="36" y="19"/>
                    <a:pt x="36" y="19"/>
                    <a:pt x="36" y="19"/>
                  </a:cubicBezTo>
                  <a:cubicBezTo>
                    <a:pt x="36" y="27"/>
                    <a:pt x="36" y="27"/>
                    <a:pt x="36" y="27"/>
                  </a:cubicBezTo>
                  <a:cubicBezTo>
                    <a:pt x="128" y="27"/>
                    <a:pt x="128" y="27"/>
                    <a:pt x="128" y="27"/>
                  </a:cubicBezTo>
                  <a:cubicBezTo>
                    <a:pt x="128" y="19"/>
                    <a:pt x="128" y="19"/>
                    <a:pt x="128" y="19"/>
                  </a:cubicBezTo>
                  <a:cubicBezTo>
                    <a:pt x="144" y="19"/>
                    <a:pt x="144" y="19"/>
                    <a:pt x="144" y="19"/>
                  </a:cubicBezTo>
                  <a:cubicBezTo>
                    <a:pt x="144" y="27"/>
                    <a:pt x="144" y="27"/>
                    <a:pt x="144" y="27"/>
                  </a:cubicBezTo>
                  <a:cubicBezTo>
                    <a:pt x="152" y="27"/>
                    <a:pt x="152" y="27"/>
                    <a:pt x="152" y="27"/>
                  </a:cubicBezTo>
                  <a:cubicBezTo>
                    <a:pt x="159" y="27"/>
                    <a:pt x="164" y="32"/>
                    <a:pt x="164" y="39"/>
                  </a:cubicBezTo>
                  <a:moveTo>
                    <a:pt x="58" y="19"/>
                  </a:moveTo>
                  <a:cubicBezTo>
                    <a:pt x="48" y="19"/>
                    <a:pt x="48" y="19"/>
                    <a:pt x="48" y="19"/>
                  </a:cubicBezTo>
                  <a:cubicBezTo>
                    <a:pt x="48" y="10"/>
                    <a:pt x="48" y="10"/>
                    <a:pt x="48" y="10"/>
                  </a:cubicBezTo>
                  <a:cubicBezTo>
                    <a:pt x="48" y="8"/>
                    <a:pt x="50" y="7"/>
                    <a:pt x="51" y="6"/>
                  </a:cubicBezTo>
                  <a:cubicBezTo>
                    <a:pt x="52" y="6"/>
                    <a:pt x="65" y="0"/>
                    <a:pt x="82" y="0"/>
                  </a:cubicBezTo>
                  <a:cubicBezTo>
                    <a:pt x="99" y="0"/>
                    <a:pt x="112" y="6"/>
                    <a:pt x="113" y="6"/>
                  </a:cubicBezTo>
                  <a:cubicBezTo>
                    <a:pt x="115" y="7"/>
                    <a:pt x="116" y="8"/>
                    <a:pt x="116" y="10"/>
                  </a:cubicBezTo>
                  <a:cubicBezTo>
                    <a:pt x="116" y="19"/>
                    <a:pt x="116" y="19"/>
                    <a:pt x="116" y="19"/>
                  </a:cubicBezTo>
                  <a:cubicBezTo>
                    <a:pt x="106" y="19"/>
                    <a:pt x="106" y="19"/>
                    <a:pt x="106" y="19"/>
                  </a:cubicBezTo>
                  <a:cubicBezTo>
                    <a:pt x="106" y="14"/>
                    <a:pt x="106" y="14"/>
                    <a:pt x="106" y="14"/>
                  </a:cubicBezTo>
                  <a:cubicBezTo>
                    <a:pt x="101" y="12"/>
                    <a:pt x="92" y="10"/>
                    <a:pt x="82" y="10"/>
                  </a:cubicBezTo>
                  <a:cubicBezTo>
                    <a:pt x="72" y="10"/>
                    <a:pt x="63" y="12"/>
                    <a:pt x="58" y="14"/>
                  </a:cubicBezTo>
                  <a:lnTo>
                    <a:pt x="58" y="19"/>
                  </a:lnTo>
                  <a:close/>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sp>
        <p:nvSpPr>
          <p:cNvPr id="12" name="TextBox 11"/>
          <p:cNvSpPr txBox="1"/>
          <p:nvPr/>
        </p:nvSpPr>
        <p:spPr>
          <a:xfrm>
            <a:off x="260985" y="6240780"/>
            <a:ext cx="2241319" cy="246221"/>
          </a:xfrm>
          <a:prstGeom prst="rect">
            <a:avLst/>
          </a:prstGeom>
          <a:noFill/>
        </p:spPr>
        <p:txBody>
          <a:bodyPr wrap="none" rtlCol="0">
            <a:spAutoFit/>
          </a:bodyPr>
          <a:lstStyle/>
          <a:p>
            <a:r>
              <a:rPr lang="en-US" sz="1000" dirty="0" smtClean="0">
                <a:solidFill>
                  <a:schemeClr val="bg1"/>
                </a:solidFill>
                <a:latin typeface="Arial Black" panose="020B0A04020102020204" pitchFamily="34" charset="0"/>
              </a:rPr>
              <a:t>Version 1.0 | September 2021</a:t>
            </a:r>
          </a:p>
        </p:txBody>
      </p:sp>
    </p:spTree>
    <p:extLst>
      <p:ext uri="{BB962C8B-B14F-4D97-AF65-F5344CB8AC3E}">
        <p14:creationId xmlns:p14="http://schemas.microsoft.com/office/powerpoint/2010/main" val="2098141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txBox="1">
            <a:spLocks noChangeArrowheads="1"/>
          </p:cNvSpPr>
          <p:nvPr/>
        </p:nvSpPr>
        <p:spPr bwMode="auto">
          <a:xfrm>
            <a:off x="242888" y="141531"/>
            <a:ext cx="7015162"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a:lstStyle>
          <a:p>
            <a:pPr eaLnBrk="1" hangingPunct="1"/>
            <a:r>
              <a:rPr lang="en-US" altLang="en-US" sz="2800" kern="0" dirty="0" smtClean="0">
                <a:latin typeface="Arial Black" panose="020B0A04020102020204" pitchFamily="34" charset="0"/>
              </a:rPr>
              <a:t>Overall Rankings</a:t>
            </a:r>
            <a:endParaRPr lang="en-US" altLang="en-US" sz="2800" kern="0" dirty="0">
              <a:latin typeface="Arial Black" panose="020B0A04020102020204" pitchFamily="34" charset="0"/>
            </a:endParaRPr>
          </a:p>
        </p:txBody>
      </p:sp>
      <p:sp>
        <p:nvSpPr>
          <p:cNvPr id="2" name="Rectangle 1"/>
          <p:cNvSpPr/>
          <p:nvPr/>
        </p:nvSpPr>
        <p:spPr bwMode="auto">
          <a:xfrm>
            <a:off x="352425" y="1057275"/>
            <a:ext cx="8426666" cy="429768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cxnSp>
        <p:nvCxnSpPr>
          <p:cNvPr id="11" name="Straight Connector 10"/>
          <p:cNvCxnSpPr/>
          <p:nvPr/>
        </p:nvCxnSpPr>
        <p:spPr bwMode="auto">
          <a:xfrm>
            <a:off x="9982200" y="1057275"/>
            <a:ext cx="914400" cy="914400"/>
          </a:xfrm>
          <a:prstGeom prst="line">
            <a:avLst/>
          </a:prstGeom>
          <a:noFill/>
          <a:ln w="9525" cap="flat" cmpd="sng" algn="ctr">
            <a:noFill/>
            <a:prstDash val="solid"/>
            <a:round/>
            <a:headEnd type="none" w="med" len="med"/>
            <a:tailEnd type="none" w="med" len="med"/>
          </a:ln>
          <a:effectLst/>
        </p:spPr>
      </p:cxnSp>
      <p:grpSp>
        <p:nvGrpSpPr>
          <p:cNvPr id="7" name="Group 6"/>
          <p:cNvGrpSpPr/>
          <p:nvPr/>
        </p:nvGrpSpPr>
        <p:grpSpPr>
          <a:xfrm>
            <a:off x="686322" y="1261848"/>
            <a:ext cx="7864159" cy="1384995"/>
            <a:chOff x="686322" y="1444728"/>
            <a:chExt cx="7864159" cy="1384995"/>
          </a:xfrm>
        </p:grpSpPr>
        <p:sp>
          <p:nvSpPr>
            <p:cNvPr id="3" name="TextBox 2"/>
            <p:cNvSpPr txBox="1"/>
            <p:nvPr/>
          </p:nvSpPr>
          <p:spPr>
            <a:xfrm>
              <a:off x="1413924" y="1444728"/>
              <a:ext cx="7136557" cy="1384995"/>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Disclose the overall rankings of all Offerors </a:t>
              </a:r>
              <a:r>
                <a:rPr lang="en-US" dirty="0" smtClean="0">
                  <a:latin typeface="+mj-lt"/>
                </a:rPr>
                <a:t>when any ranking was developed by the agency during the source selection. However, </a:t>
              </a:r>
              <a:r>
                <a:rPr lang="en-US" dirty="0" smtClean="0">
                  <a:solidFill>
                    <a:srgbClr val="1D2F68"/>
                  </a:solidFill>
                  <a:latin typeface="Arial Black" panose="020B0A04020102020204" pitchFamily="34" charset="0"/>
                </a:rPr>
                <a:t>do not </a:t>
              </a:r>
              <a:r>
                <a:rPr lang="en-US" dirty="0" smtClean="0">
                  <a:latin typeface="+mj-lt"/>
                </a:rPr>
                <a:t>use or associate the rankings in a way that would identify the other unsuccessful Offerors. Use numbers or letters to indicate other Offerors to conceal their identities. The Contracting Officer may identify the ratings of the awardee, but only at a high (factor) level. Do not defend/discuss any ratings shown for the awardee.</a:t>
              </a:r>
              <a:endParaRPr lang="en-US" dirty="0">
                <a:latin typeface="+mj-lt"/>
              </a:endParaRPr>
            </a:p>
          </p:txBody>
        </p:sp>
        <p:sp>
          <p:nvSpPr>
            <p:cNvPr id="14" name="Freeform 220"/>
            <p:cNvSpPr>
              <a:spLocks noEditPoints="1"/>
            </p:cNvSpPr>
            <p:nvPr/>
          </p:nvSpPr>
          <p:spPr bwMode="auto">
            <a:xfrm>
              <a:off x="686322" y="1525505"/>
              <a:ext cx="599554" cy="312820"/>
            </a:xfrm>
            <a:custGeom>
              <a:avLst/>
              <a:gdLst>
                <a:gd name="T0" fmla="*/ 175 w 175"/>
                <a:gd name="T1" fmla="*/ 0 h 93"/>
                <a:gd name="T2" fmla="*/ 156 w 175"/>
                <a:gd name="T3" fmla="*/ 0 h 93"/>
                <a:gd name="T4" fmla="*/ 124 w 175"/>
                <a:gd name="T5" fmla="*/ 59 h 93"/>
                <a:gd name="T6" fmla="*/ 110 w 175"/>
                <a:gd name="T7" fmla="*/ 34 h 93"/>
                <a:gd name="T8" fmla="*/ 92 w 175"/>
                <a:gd name="T9" fmla="*/ 34 h 93"/>
                <a:gd name="T10" fmla="*/ 124 w 175"/>
                <a:gd name="T11" fmla="*/ 93 h 93"/>
                <a:gd name="T12" fmla="*/ 175 w 175"/>
                <a:gd name="T13" fmla="*/ 0 h 93"/>
                <a:gd name="T14" fmla="*/ 17 w 175"/>
                <a:gd name="T15" fmla="*/ 36 h 93"/>
                <a:gd name="T16" fmla="*/ 5 w 175"/>
                <a:gd name="T17" fmla="*/ 36 h 93"/>
                <a:gd name="T18" fmla="*/ 0 w 175"/>
                <a:gd name="T19" fmla="*/ 41 h 93"/>
                <a:gd name="T20" fmla="*/ 0 w 175"/>
                <a:gd name="T21" fmla="*/ 52 h 93"/>
                <a:gd name="T22" fmla="*/ 5 w 175"/>
                <a:gd name="T23" fmla="*/ 57 h 93"/>
                <a:gd name="T24" fmla="*/ 17 w 175"/>
                <a:gd name="T25" fmla="*/ 57 h 93"/>
                <a:gd name="T26" fmla="*/ 22 w 175"/>
                <a:gd name="T27" fmla="*/ 52 h 93"/>
                <a:gd name="T28" fmla="*/ 22 w 175"/>
                <a:gd name="T29" fmla="*/ 41 h 93"/>
                <a:gd name="T30" fmla="*/ 17 w 175"/>
                <a:gd name="T31" fmla="*/ 36 h 93"/>
                <a:gd name="T32" fmla="*/ 94 w 175"/>
                <a:gd name="T33" fmla="*/ 71 h 93"/>
                <a:gd name="T34" fmla="*/ 39 w 175"/>
                <a:gd name="T35" fmla="*/ 71 h 93"/>
                <a:gd name="T36" fmla="*/ 34 w 175"/>
                <a:gd name="T37" fmla="*/ 76 h 93"/>
                <a:gd name="T38" fmla="*/ 34 w 175"/>
                <a:gd name="T39" fmla="*/ 88 h 93"/>
                <a:gd name="T40" fmla="*/ 39 w 175"/>
                <a:gd name="T41" fmla="*/ 93 h 93"/>
                <a:gd name="T42" fmla="*/ 106 w 175"/>
                <a:gd name="T43" fmla="*/ 93 h 93"/>
                <a:gd name="T44" fmla="*/ 94 w 175"/>
                <a:gd name="T45" fmla="*/ 71 h 93"/>
                <a:gd name="T46" fmla="*/ 17 w 175"/>
                <a:gd name="T47" fmla="*/ 71 h 93"/>
                <a:gd name="T48" fmla="*/ 5 w 175"/>
                <a:gd name="T49" fmla="*/ 71 h 93"/>
                <a:gd name="T50" fmla="*/ 0 w 175"/>
                <a:gd name="T51" fmla="*/ 76 h 93"/>
                <a:gd name="T52" fmla="*/ 0 w 175"/>
                <a:gd name="T53" fmla="*/ 88 h 93"/>
                <a:gd name="T54" fmla="*/ 5 w 175"/>
                <a:gd name="T55" fmla="*/ 93 h 93"/>
                <a:gd name="T56" fmla="*/ 17 w 175"/>
                <a:gd name="T57" fmla="*/ 93 h 93"/>
                <a:gd name="T58" fmla="*/ 22 w 175"/>
                <a:gd name="T59" fmla="*/ 88 h 93"/>
                <a:gd name="T60" fmla="*/ 22 w 175"/>
                <a:gd name="T61" fmla="*/ 76 h 93"/>
                <a:gd name="T62" fmla="*/ 17 w 175"/>
                <a:gd name="T63" fmla="*/ 71 h 93"/>
                <a:gd name="T64" fmla="*/ 39 w 175"/>
                <a:gd name="T65" fmla="*/ 57 h 93"/>
                <a:gd name="T66" fmla="*/ 87 w 175"/>
                <a:gd name="T67" fmla="*/ 57 h 93"/>
                <a:gd name="T68" fmla="*/ 78 w 175"/>
                <a:gd name="T69" fmla="*/ 41 h 93"/>
                <a:gd name="T70" fmla="*/ 75 w 175"/>
                <a:gd name="T71" fmla="*/ 36 h 93"/>
                <a:gd name="T72" fmla="*/ 39 w 175"/>
                <a:gd name="T73" fmla="*/ 36 h 93"/>
                <a:gd name="T74" fmla="*/ 34 w 175"/>
                <a:gd name="T75" fmla="*/ 41 h 93"/>
                <a:gd name="T76" fmla="*/ 34 w 175"/>
                <a:gd name="T77" fmla="*/ 52 h 93"/>
                <a:gd name="T78" fmla="*/ 39 w 175"/>
                <a:gd name="T79" fmla="*/ 57 h 93"/>
                <a:gd name="T80" fmla="*/ 17 w 175"/>
                <a:gd name="T81" fmla="*/ 0 h 93"/>
                <a:gd name="T82" fmla="*/ 5 w 175"/>
                <a:gd name="T83" fmla="*/ 0 h 93"/>
                <a:gd name="T84" fmla="*/ 0 w 175"/>
                <a:gd name="T85" fmla="*/ 5 h 93"/>
                <a:gd name="T86" fmla="*/ 0 w 175"/>
                <a:gd name="T87" fmla="*/ 17 h 93"/>
                <a:gd name="T88" fmla="*/ 5 w 175"/>
                <a:gd name="T89" fmla="*/ 22 h 93"/>
                <a:gd name="T90" fmla="*/ 17 w 175"/>
                <a:gd name="T91" fmla="*/ 22 h 93"/>
                <a:gd name="T92" fmla="*/ 22 w 175"/>
                <a:gd name="T93" fmla="*/ 17 h 93"/>
                <a:gd name="T94" fmla="*/ 22 w 175"/>
                <a:gd name="T95" fmla="*/ 5 h 93"/>
                <a:gd name="T96" fmla="*/ 17 w 175"/>
                <a:gd name="T97" fmla="*/ 0 h 93"/>
                <a:gd name="T98" fmla="*/ 121 w 175"/>
                <a:gd name="T99" fmla="*/ 5 h 93"/>
                <a:gd name="T100" fmla="*/ 121 w 175"/>
                <a:gd name="T101" fmla="*/ 17 h 93"/>
                <a:gd name="T102" fmla="*/ 116 w 175"/>
                <a:gd name="T103" fmla="*/ 22 h 93"/>
                <a:gd name="T104" fmla="*/ 39 w 175"/>
                <a:gd name="T105" fmla="*/ 22 h 93"/>
                <a:gd name="T106" fmla="*/ 34 w 175"/>
                <a:gd name="T107" fmla="*/ 17 h 93"/>
                <a:gd name="T108" fmla="*/ 34 w 175"/>
                <a:gd name="T109" fmla="*/ 5 h 93"/>
                <a:gd name="T110" fmla="*/ 39 w 175"/>
                <a:gd name="T111" fmla="*/ 0 h 93"/>
                <a:gd name="T112" fmla="*/ 116 w 175"/>
                <a:gd name="T113" fmla="*/ 0 h 93"/>
                <a:gd name="T114" fmla="*/ 121 w 175"/>
                <a:gd name="T115" fmla="*/ 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5" h="93">
                  <a:moveTo>
                    <a:pt x="175" y="0"/>
                  </a:moveTo>
                  <a:cubicBezTo>
                    <a:pt x="156" y="0"/>
                    <a:pt x="156" y="0"/>
                    <a:pt x="156" y="0"/>
                  </a:cubicBezTo>
                  <a:cubicBezTo>
                    <a:pt x="124" y="59"/>
                    <a:pt x="124" y="59"/>
                    <a:pt x="124" y="59"/>
                  </a:cubicBezTo>
                  <a:cubicBezTo>
                    <a:pt x="110" y="34"/>
                    <a:pt x="110" y="34"/>
                    <a:pt x="110" y="34"/>
                  </a:cubicBezTo>
                  <a:cubicBezTo>
                    <a:pt x="92" y="34"/>
                    <a:pt x="92" y="34"/>
                    <a:pt x="92" y="34"/>
                  </a:cubicBezTo>
                  <a:cubicBezTo>
                    <a:pt x="124" y="93"/>
                    <a:pt x="124" y="93"/>
                    <a:pt x="124" y="93"/>
                  </a:cubicBezTo>
                  <a:lnTo>
                    <a:pt x="175" y="0"/>
                  </a:lnTo>
                  <a:close/>
                  <a:moveTo>
                    <a:pt x="17" y="36"/>
                  </a:moveTo>
                  <a:cubicBezTo>
                    <a:pt x="5" y="36"/>
                    <a:pt x="5" y="36"/>
                    <a:pt x="5" y="36"/>
                  </a:cubicBezTo>
                  <a:cubicBezTo>
                    <a:pt x="2" y="36"/>
                    <a:pt x="0" y="38"/>
                    <a:pt x="0" y="41"/>
                  </a:cubicBezTo>
                  <a:cubicBezTo>
                    <a:pt x="0" y="52"/>
                    <a:pt x="0" y="52"/>
                    <a:pt x="0" y="52"/>
                  </a:cubicBezTo>
                  <a:cubicBezTo>
                    <a:pt x="0" y="55"/>
                    <a:pt x="2" y="57"/>
                    <a:pt x="5" y="57"/>
                  </a:cubicBezTo>
                  <a:cubicBezTo>
                    <a:pt x="17" y="57"/>
                    <a:pt x="17" y="57"/>
                    <a:pt x="17" y="57"/>
                  </a:cubicBezTo>
                  <a:cubicBezTo>
                    <a:pt x="19" y="57"/>
                    <a:pt x="22" y="55"/>
                    <a:pt x="22" y="52"/>
                  </a:cubicBezTo>
                  <a:cubicBezTo>
                    <a:pt x="22" y="41"/>
                    <a:pt x="22" y="41"/>
                    <a:pt x="22" y="41"/>
                  </a:cubicBezTo>
                  <a:cubicBezTo>
                    <a:pt x="22" y="38"/>
                    <a:pt x="19" y="36"/>
                    <a:pt x="17" y="36"/>
                  </a:cubicBezTo>
                  <a:moveTo>
                    <a:pt x="94" y="71"/>
                  </a:moveTo>
                  <a:cubicBezTo>
                    <a:pt x="39" y="71"/>
                    <a:pt x="39" y="71"/>
                    <a:pt x="39" y="71"/>
                  </a:cubicBezTo>
                  <a:cubicBezTo>
                    <a:pt x="36" y="71"/>
                    <a:pt x="34" y="73"/>
                    <a:pt x="34" y="76"/>
                  </a:cubicBezTo>
                  <a:cubicBezTo>
                    <a:pt x="34" y="88"/>
                    <a:pt x="34" y="88"/>
                    <a:pt x="34" y="88"/>
                  </a:cubicBezTo>
                  <a:cubicBezTo>
                    <a:pt x="34" y="91"/>
                    <a:pt x="36" y="93"/>
                    <a:pt x="39" y="93"/>
                  </a:cubicBezTo>
                  <a:cubicBezTo>
                    <a:pt x="106" y="93"/>
                    <a:pt x="106" y="93"/>
                    <a:pt x="106" y="93"/>
                  </a:cubicBezTo>
                  <a:lnTo>
                    <a:pt x="94" y="71"/>
                  </a:lnTo>
                  <a:close/>
                  <a:moveTo>
                    <a:pt x="17" y="71"/>
                  </a:moveTo>
                  <a:cubicBezTo>
                    <a:pt x="5" y="71"/>
                    <a:pt x="5" y="71"/>
                    <a:pt x="5" y="71"/>
                  </a:cubicBezTo>
                  <a:cubicBezTo>
                    <a:pt x="2" y="71"/>
                    <a:pt x="0" y="73"/>
                    <a:pt x="0" y="76"/>
                  </a:cubicBezTo>
                  <a:cubicBezTo>
                    <a:pt x="0" y="88"/>
                    <a:pt x="0" y="88"/>
                    <a:pt x="0" y="88"/>
                  </a:cubicBezTo>
                  <a:cubicBezTo>
                    <a:pt x="0" y="91"/>
                    <a:pt x="2" y="93"/>
                    <a:pt x="5" y="93"/>
                  </a:cubicBezTo>
                  <a:cubicBezTo>
                    <a:pt x="17" y="93"/>
                    <a:pt x="17" y="93"/>
                    <a:pt x="17" y="93"/>
                  </a:cubicBezTo>
                  <a:cubicBezTo>
                    <a:pt x="19" y="93"/>
                    <a:pt x="22" y="91"/>
                    <a:pt x="22" y="88"/>
                  </a:cubicBezTo>
                  <a:cubicBezTo>
                    <a:pt x="22" y="76"/>
                    <a:pt x="22" y="76"/>
                    <a:pt x="22" y="76"/>
                  </a:cubicBezTo>
                  <a:cubicBezTo>
                    <a:pt x="22" y="73"/>
                    <a:pt x="19" y="71"/>
                    <a:pt x="17" y="71"/>
                  </a:cubicBezTo>
                  <a:moveTo>
                    <a:pt x="39" y="57"/>
                  </a:moveTo>
                  <a:cubicBezTo>
                    <a:pt x="87" y="57"/>
                    <a:pt x="87" y="57"/>
                    <a:pt x="87" y="57"/>
                  </a:cubicBezTo>
                  <a:cubicBezTo>
                    <a:pt x="78" y="41"/>
                    <a:pt x="78" y="41"/>
                    <a:pt x="78" y="41"/>
                  </a:cubicBezTo>
                  <a:cubicBezTo>
                    <a:pt x="75" y="36"/>
                    <a:pt x="75" y="36"/>
                    <a:pt x="75" y="36"/>
                  </a:cubicBezTo>
                  <a:cubicBezTo>
                    <a:pt x="39" y="36"/>
                    <a:pt x="39" y="36"/>
                    <a:pt x="39" y="36"/>
                  </a:cubicBezTo>
                  <a:cubicBezTo>
                    <a:pt x="36" y="36"/>
                    <a:pt x="34" y="38"/>
                    <a:pt x="34" y="41"/>
                  </a:cubicBezTo>
                  <a:cubicBezTo>
                    <a:pt x="34" y="52"/>
                    <a:pt x="34" y="52"/>
                    <a:pt x="34" y="52"/>
                  </a:cubicBezTo>
                  <a:cubicBezTo>
                    <a:pt x="34" y="55"/>
                    <a:pt x="36" y="57"/>
                    <a:pt x="39" y="57"/>
                  </a:cubicBezTo>
                  <a:moveTo>
                    <a:pt x="17" y="0"/>
                  </a:moveTo>
                  <a:cubicBezTo>
                    <a:pt x="5" y="0"/>
                    <a:pt x="5" y="0"/>
                    <a:pt x="5" y="0"/>
                  </a:cubicBezTo>
                  <a:cubicBezTo>
                    <a:pt x="2" y="0"/>
                    <a:pt x="0" y="3"/>
                    <a:pt x="0" y="5"/>
                  </a:cubicBezTo>
                  <a:cubicBezTo>
                    <a:pt x="0" y="17"/>
                    <a:pt x="0" y="17"/>
                    <a:pt x="0" y="17"/>
                  </a:cubicBezTo>
                  <a:cubicBezTo>
                    <a:pt x="0" y="20"/>
                    <a:pt x="2" y="22"/>
                    <a:pt x="5" y="22"/>
                  </a:cubicBezTo>
                  <a:cubicBezTo>
                    <a:pt x="17" y="22"/>
                    <a:pt x="17" y="22"/>
                    <a:pt x="17" y="22"/>
                  </a:cubicBezTo>
                  <a:cubicBezTo>
                    <a:pt x="19" y="22"/>
                    <a:pt x="22" y="20"/>
                    <a:pt x="22" y="17"/>
                  </a:cubicBezTo>
                  <a:cubicBezTo>
                    <a:pt x="22" y="5"/>
                    <a:pt x="22" y="5"/>
                    <a:pt x="22" y="5"/>
                  </a:cubicBezTo>
                  <a:cubicBezTo>
                    <a:pt x="22" y="3"/>
                    <a:pt x="19" y="0"/>
                    <a:pt x="17" y="0"/>
                  </a:cubicBezTo>
                  <a:moveTo>
                    <a:pt x="121" y="5"/>
                  </a:moveTo>
                  <a:cubicBezTo>
                    <a:pt x="121" y="17"/>
                    <a:pt x="121" y="17"/>
                    <a:pt x="121" y="17"/>
                  </a:cubicBezTo>
                  <a:cubicBezTo>
                    <a:pt x="121" y="20"/>
                    <a:pt x="119" y="22"/>
                    <a:pt x="116" y="22"/>
                  </a:cubicBezTo>
                  <a:cubicBezTo>
                    <a:pt x="39" y="22"/>
                    <a:pt x="39" y="22"/>
                    <a:pt x="39" y="22"/>
                  </a:cubicBezTo>
                  <a:cubicBezTo>
                    <a:pt x="36" y="22"/>
                    <a:pt x="34" y="20"/>
                    <a:pt x="34" y="17"/>
                  </a:cubicBezTo>
                  <a:cubicBezTo>
                    <a:pt x="34" y="5"/>
                    <a:pt x="34" y="5"/>
                    <a:pt x="34" y="5"/>
                  </a:cubicBezTo>
                  <a:cubicBezTo>
                    <a:pt x="34" y="3"/>
                    <a:pt x="36" y="0"/>
                    <a:pt x="39" y="0"/>
                  </a:cubicBezTo>
                  <a:cubicBezTo>
                    <a:pt x="116" y="0"/>
                    <a:pt x="116" y="0"/>
                    <a:pt x="116" y="0"/>
                  </a:cubicBezTo>
                  <a:cubicBezTo>
                    <a:pt x="119" y="0"/>
                    <a:pt x="121" y="3"/>
                    <a:pt x="121" y="5"/>
                  </a:cubicBezTo>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grpSp>
        <p:nvGrpSpPr>
          <p:cNvPr id="8" name="Group 7"/>
          <p:cNvGrpSpPr/>
          <p:nvPr/>
        </p:nvGrpSpPr>
        <p:grpSpPr>
          <a:xfrm>
            <a:off x="684337" y="2900171"/>
            <a:ext cx="8094747" cy="954107"/>
            <a:chOff x="684337" y="3083051"/>
            <a:chExt cx="8094747" cy="954107"/>
          </a:xfrm>
        </p:grpSpPr>
        <p:sp>
          <p:nvSpPr>
            <p:cNvPr id="27" name="TextBox 26"/>
            <p:cNvSpPr txBox="1"/>
            <p:nvPr/>
          </p:nvSpPr>
          <p:spPr>
            <a:xfrm>
              <a:off x="1411593" y="3083051"/>
              <a:ext cx="7367491" cy="954107"/>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Disclose the overall evaluated cost or price </a:t>
              </a:r>
              <a:r>
                <a:rPr lang="en-US" dirty="0" smtClean="0">
                  <a:latin typeface="+mj-lt"/>
                </a:rPr>
                <a:t>(including unit prices) and technical rating, if applicable, of the successful Offeror and the debriefed Offeror.</a:t>
              </a:r>
            </a:p>
            <a:p>
              <a:pPr marL="285750" indent="-285750">
                <a:buClr>
                  <a:srgbClr val="1D2F68"/>
                </a:buClr>
                <a:buFont typeface="Arial Black" panose="020B0A04020102020204" pitchFamily="34" charset="0"/>
                <a:buChar char="+"/>
              </a:pPr>
              <a:r>
                <a:rPr lang="en-US" dirty="0" smtClean="0">
                  <a:solidFill>
                    <a:srgbClr val="1D2F68"/>
                  </a:solidFill>
                  <a:latin typeface="Arial Black" panose="020B0A04020102020204" pitchFamily="34" charset="0"/>
                </a:rPr>
                <a:t>Do not disclose </a:t>
              </a:r>
              <a:r>
                <a:rPr lang="en-US" dirty="0" smtClean="0">
                  <a:latin typeface="+mj-lt"/>
                </a:rPr>
                <a:t>any specific Government cost/price adjustments to the awardee’s proposed costs/prices.</a:t>
              </a:r>
            </a:p>
          </p:txBody>
        </p:sp>
        <p:sp>
          <p:nvSpPr>
            <p:cNvPr id="21" name="Freeform 46"/>
            <p:cNvSpPr>
              <a:spLocks noEditPoints="1"/>
            </p:cNvSpPr>
            <p:nvPr/>
          </p:nvSpPr>
          <p:spPr bwMode="auto">
            <a:xfrm>
              <a:off x="684337" y="3149726"/>
              <a:ext cx="604473" cy="439325"/>
            </a:xfrm>
            <a:custGeom>
              <a:avLst/>
              <a:gdLst>
                <a:gd name="T0" fmla="*/ 168 w 189"/>
                <a:gd name="T1" fmla="*/ 22 h 137"/>
                <a:gd name="T2" fmla="*/ 99 w 189"/>
                <a:gd name="T3" fmla="*/ 14 h 137"/>
                <a:gd name="T4" fmla="*/ 174 w 189"/>
                <a:gd name="T5" fmla="*/ 64 h 137"/>
                <a:gd name="T6" fmla="*/ 173 w 189"/>
                <a:gd name="T7" fmla="*/ 81 h 137"/>
                <a:gd name="T8" fmla="*/ 172 w 189"/>
                <a:gd name="T9" fmla="*/ 83 h 137"/>
                <a:gd name="T10" fmla="*/ 170 w 189"/>
                <a:gd name="T11" fmla="*/ 86 h 137"/>
                <a:gd name="T12" fmla="*/ 105 w 189"/>
                <a:gd name="T13" fmla="*/ 87 h 137"/>
                <a:gd name="T14" fmla="*/ 100 w 189"/>
                <a:gd name="T15" fmla="*/ 84 h 137"/>
                <a:gd name="T16" fmla="*/ 99 w 189"/>
                <a:gd name="T17" fmla="*/ 80 h 137"/>
                <a:gd name="T18" fmla="*/ 171 w 189"/>
                <a:gd name="T19" fmla="*/ 74 h 137"/>
                <a:gd name="T20" fmla="*/ 67 w 189"/>
                <a:gd name="T21" fmla="*/ 75 h 137"/>
                <a:gd name="T22" fmla="*/ 67 w 189"/>
                <a:gd name="T23" fmla="*/ 62 h 137"/>
                <a:gd name="T24" fmla="*/ 101 w 189"/>
                <a:gd name="T25" fmla="*/ 57 h 137"/>
                <a:gd name="T26" fmla="*/ 174 w 189"/>
                <a:gd name="T27" fmla="*/ 62 h 137"/>
                <a:gd name="T28" fmla="*/ 171 w 189"/>
                <a:gd name="T29" fmla="*/ 67 h 137"/>
                <a:gd name="T30" fmla="*/ 136 w 189"/>
                <a:gd name="T31" fmla="*/ 76 h 137"/>
                <a:gd name="T32" fmla="*/ 99 w 189"/>
                <a:gd name="T33" fmla="*/ 62 h 137"/>
                <a:gd name="T34" fmla="*/ 136 w 189"/>
                <a:gd name="T35" fmla="*/ 48 h 137"/>
                <a:gd name="T36" fmla="*/ 168 w 189"/>
                <a:gd name="T37" fmla="*/ 52 h 137"/>
                <a:gd name="T38" fmla="*/ 105 w 189"/>
                <a:gd name="T39" fmla="*/ 52 h 137"/>
                <a:gd name="T40" fmla="*/ 188 w 189"/>
                <a:gd name="T41" fmla="*/ 63 h 137"/>
                <a:gd name="T42" fmla="*/ 187 w 189"/>
                <a:gd name="T43" fmla="*/ 49 h 137"/>
                <a:gd name="T44" fmla="*/ 172 w 189"/>
                <a:gd name="T45" fmla="*/ 37 h 137"/>
                <a:gd name="T46" fmla="*/ 168 w 189"/>
                <a:gd name="T47" fmla="*/ 34 h 137"/>
                <a:gd name="T48" fmla="*/ 105 w 189"/>
                <a:gd name="T49" fmla="*/ 34 h 137"/>
                <a:gd name="T50" fmla="*/ 3 w 189"/>
                <a:gd name="T51" fmla="*/ 68 h 137"/>
                <a:gd name="T52" fmla="*/ 16 w 189"/>
                <a:gd name="T53" fmla="*/ 79 h 137"/>
                <a:gd name="T54" fmla="*/ 3 w 189"/>
                <a:gd name="T55" fmla="*/ 92 h 137"/>
                <a:gd name="T56" fmla="*/ 0 w 189"/>
                <a:gd name="T57" fmla="*/ 106 h 137"/>
                <a:gd name="T58" fmla="*/ 76 w 189"/>
                <a:gd name="T59" fmla="*/ 135 h 137"/>
                <a:gd name="T60" fmla="*/ 136 w 189"/>
                <a:gd name="T61" fmla="*/ 137 h 137"/>
                <a:gd name="T62" fmla="*/ 168 w 189"/>
                <a:gd name="T63" fmla="*/ 123 h 137"/>
                <a:gd name="T64" fmla="*/ 104 w 189"/>
                <a:gd name="T65" fmla="*/ 122 h 137"/>
                <a:gd name="T66" fmla="*/ 99 w 189"/>
                <a:gd name="T67" fmla="*/ 116 h 137"/>
                <a:gd name="T68" fmla="*/ 26 w 189"/>
                <a:gd name="T69" fmla="*/ 100 h 137"/>
                <a:gd name="T70" fmla="*/ 78 w 189"/>
                <a:gd name="T71" fmla="*/ 117 h 137"/>
                <a:gd name="T72" fmla="*/ 174 w 189"/>
                <a:gd name="T73" fmla="*/ 105 h 137"/>
                <a:gd name="T74" fmla="*/ 136 w 189"/>
                <a:gd name="T75" fmla="*/ 112 h 137"/>
                <a:gd name="T76" fmla="*/ 99 w 189"/>
                <a:gd name="T77" fmla="*/ 99 h 137"/>
                <a:gd name="T78" fmla="*/ 76 w 189"/>
                <a:gd name="T79" fmla="*/ 109 h 137"/>
                <a:gd name="T80" fmla="*/ 15 w 189"/>
                <a:gd name="T81" fmla="*/ 88 h 137"/>
                <a:gd name="T82" fmla="*/ 77 w 189"/>
                <a:gd name="T83" fmla="*/ 100 h 137"/>
                <a:gd name="T84" fmla="*/ 136 w 189"/>
                <a:gd name="T85" fmla="*/ 101 h 137"/>
                <a:gd name="T86" fmla="*/ 188 w 189"/>
                <a:gd name="T87" fmla="*/ 81 h 137"/>
                <a:gd name="T88" fmla="*/ 186 w 189"/>
                <a:gd name="T89" fmla="*/ 6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9" h="137">
                  <a:moveTo>
                    <a:pt x="105" y="22"/>
                  </a:moveTo>
                  <a:cubicBezTo>
                    <a:pt x="112" y="26"/>
                    <a:pt x="123" y="29"/>
                    <a:pt x="136" y="29"/>
                  </a:cubicBezTo>
                  <a:cubicBezTo>
                    <a:pt x="149" y="29"/>
                    <a:pt x="161" y="26"/>
                    <a:pt x="168" y="22"/>
                  </a:cubicBezTo>
                  <a:cubicBezTo>
                    <a:pt x="171" y="20"/>
                    <a:pt x="174" y="17"/>
                    <a:pt x="174" y="14"/>
                  </a:cubicBezTo>
                  <a:cubicBezTo>
                    <a:pt x="174" y="7"/>
                    <a:pt x="157" y="0"/>
                    <a:pt x="136" y="0"/>
                  </a:cubicBezTo>
                  <a:cubicBezTo>
                    <a:pt x="116" y="0"/>
                    <a:pt x="99" y="7"/>
                    <a:pt x="99" y="14"/>
                  </a:cubicBezTo>
                  <a:cubicBezTo>
                    <a:pt x="99" y="17"/>
                    <a:pt x="101" y="20"/>
                    <a:pt x="105" y="22"/>
                  </a:cubicBezTo>
                  <a:moveTo>
                    <a:pt x="174" y="64"/>
                  </a:moveTo>
                  <a:cubicBezTo>
                    <a:pt x="174" y="64"/>
                    <a:pt x="174" y="64"/>
                    <a:pt x="174" y="64"/>
                  </a:cubicBezTo>
                  <a:cubicBezTo>
                    <a:pt x="174" y="64"/>
                    <a:pt x="174" y="64"/>
                    <a:pt x="174" y="64"/>
                  </a:cubicBezTo>
                  <a:close/>
                  <a:moveTo>
                    <a:pt x="174" y="80"/>
                  </a:moveTo>
                  <a:cubicBezTo>
                    <a:pt x="174" y="80"/>
                    <a:pt x="174" y="81"/>
                    <a:pt x="173" y="81"/>
                  </a:cubicBezTo>
                  <a:cubicBezTo>
                    <a:pt x="173" y="81"/>
                    <a:pt x="173" y="81"/>
                    <a:pt x="173" y="81"/>
                  </a:cubicBezTo>
                  <a:cubicBezTo>
                    <a:pt x="173" y="82"/>
                    <a:pt x="173" y="82"/>
                    <a:pt x="173" y="83"/>
                  </a:cubicBezTo>
                  <a:cubicBezTo>
                    <a:pt x="173" y="83"/>
                    <a:pt x="173" y="83"/>
                    <a:pt x="172" y="83"/>
                  </a:cubicBezTo>
                  <a:cubicBezTo>
                    <a:pt x="172" y="84"/>
                    <a:pt x="172" y="84"/>
                    <a:pt x="172" y="84"/>
                  </a:cubicBezTo>
                  <a:cubicBezTo>
                    <a:pt x="171" y="85"/>
                    <a:pt x="171" y="85"/>
                    <a:pt x="171" y="85"/>
                  </a:cubicBezTo>
                  <a:cubicBezTo>
                    <a:pt x="170" y="85"/>
                    <a:pt x="170" y="86"/>
                    <a:pt x="170" y="86"/>
                  </a:cubicBezTo>
                  <a:cubicBezTo>
                    <a:pt x="169" y="86"/>
                    <a:pt x="168" y="87"/>
                    <a:pt x="168" y="87"/>
                  </a:cubicBezTo>
                  <a:cubicBezTo>
                    <a:pt x="161" y="91"/>
                    <a:pt x="149" y="94"/>
                    <a:pt x="136" y="94"/>
                  </a:cubicBezTo>
                  <a:cubicBezTo>
                    <a:pt x="123" y="94"/>
                    <a:pt x="112" y="91"/>
                    <a:pt x="105" y="87"/>
                  </a:cubicBezTo>
                  <a:cubicBezTo>
                    <a:pt x="105" y="87"/>
                    <a:pt x="105" y="87"/>
                    <a:pt x="105" y="87"/>
                  </a:cubicBezTo>
                  <a:cubicBezTo>
                    <a:pt x="105" y="87"/>
                    <a:pt x="105" y="87"/>
                    <a:pt x="105" y="87"/>
                  </a:cubicBezTo>
                  <a:cubicBezTo>
                    <a:pt x="103" y="86"/>
                    <a:pt x="101" y="85"/>
                    <a:pt x="100" y="84"/>
                  </a:cubicBezTo>
                  <a:cubicBezTo>
                    <a:pt x="100" y="84"/>
                    <a:pt x="100" y="84"/>
                    <a:pt x="100" y="83"/>
                  </a:cubicBezTo>
                  <a:cubicBezTo>
                    <a:pt x="100" y="83"/>
                    <a:pt x="99" y="82"/>
                    <a:pt x="99" y="82"/>
                  </a:cubicBezTo>
                  <a:cubicBezTo>
                    <a:pt x="99" y="81"/>
                    <a:pt x="99" y="80"/>
                    <a:pt x="99" y="80"/>
                  </a:cubicBezTo>
                  <a:cubicBezTo>
                    <a:pt x="99" y="78"/>
                    <a:pt x="100" y="76"/>
                    <a:pt x="101" y="74"/>
                  </a:cubicBezTo>
                  <a:cubicBezTo>
                    <a:pt x="107" y="80"/>
                    <a:pt x="120" y="83"/>
                    <a:pt x="136" y="83"/>
                  </a:cubicBezTo>
                  <a:cubicBezTo>
                    <a:pt x="152" y="83"/>
                    <a:pt x="166" y="80"/>
                    <a:pt x="171" y="74"/>
                  </a:cubicBezTo>
                  <a:cubicBezTo>
                    <a:pt x="173" y="76"/>
                    <a:pt x="174" y="78"/>
                    <a:pt x="174" y="80"/>
                  </a:cubicBezTo>
                  <a:moveTo>
                    <a:pt x="82" y="72"/>
                  </a:moveTo>
                  <a:cubicBezTo>
                    <a:pt x="79" y="74"/>
                    <a:pt x="73" y="75"/>
                    <a:pt x="67" y="75"/>
                  </a:cubicBezTo>
                  <a:cubicBezTo>
                    <a:pt x="61" y="75"/>
                    <a:pt x="56" y="74"/>
                    <a:pt x="53" y="72"/>
                  </a:cubicBezTo>
                  <a:cubicBezTo>
                    <a:pt x="51" y="71"/>
                    <a:pt x="50" y="70"/>
                    <a:pt x="50" y="69"/>
                  </a:cubicBezTo>
                  <a:cubicBezTo>
                    <a:pt x="50" y="65"/>
                    <a:pt x="58" y="62"/>
                    <a:pt x="67" y="62"/>
                  </a:cubicBezTo>
                  <a:cubicBezTo>
                    <a:pt x="77" y="62"/>
                    <a:pt x="85" y="65"/>
                    <a:pt x="85" y="69"/>
                  </a:cubicBezTo>
                  <a:cubicBezTo>
                    <a:pt x="85" y="70"/>
                    <a:pt x="83" y="71"/>
                    <a:pt x="82" y="72"/>
                  </a:cubicBezTo>
                  <a:moveTo>
                    <a:pt x="101" y="57"/>
                  </a:moveTo>
                  <a:cubicBezTo>
                    <a:pt x="107" y="62"/>
                    <a:pt x="120" y="65"/>
                    <a:pt x="136" y="65"/>
                  </a:cubicBezTo>
                  <a:cubicBezTo>
                    <a:pt x="152" y="65"/>
                    <a:pt x="166" y="62"/>
                    <a:pt x="171" y="57"/>
                  </a:cubicBezTo>
                  <a:cubicBezTo>
                    <a:pt x="173" y="58"/>
                    <a:pt x="174" y="60"/>
                    <a:pt x="174" y="62"/>
                  </a:cubicBezTo>
                  <a:cubicBezTo>
                    <a:pt x="174" y="63"/>
                    <a:pt x="173" y="63"/>
                    <a:pt x="173" y="64"/>
                  </a:cubicBezTo>
                  <a:cubicBezTo>
                    <a:pt x="173" y="65"/>
                    <a:pt x="172" y="66"/>
                    <a:pt x="171" y="67"/>
                  </a:cubicBezTo>
                  <a:cubicBezTo>
                    <a:pt x="171" y="67"/>
                    <a:pt x="171" y="67"/>
                    <a:pt x="171" y="67"/>
                  </a:cubicBezTo>
                  <a:cubicBezTo>
                    <a:pt x="170" y="68"/>
                    <a:pt x="170" y="68"/>
                    <a:pt x="170" y="68"/>
                  </a:cubicBezTo>
                  <a:cubicBezTo>
                    <a:pt x="169" y="69"/>
                    <a:pt x="168" y="69"/>
                    <a:pt x="168" y="70"/>
                  </a:cubicBezTo>
                  <a:cubicBezTo>
                    <a:pt x="161" y="73"/>
                    <a:pt x="149" y="76"/>
                    <a:pt x="136" y="76"/>
                  </a:cubicBezTo>
                  <a:cubicBezTo>
                    <a:pt x="125" y="76"/>
                    <a:pt x="114" y="74"/>
                    <a:pt x="107" y="71"/>
                  </a:cubicBezTo>
                  <a:cubicBezTo>
                    <a:pt x="106" y="70"/>
                    <a:pt x="106" y="70"/>
                    <a:pt x="105" y="70"/>
                  </a:cubicBezTo>
                  <a:cubicBezTo>
                    <a:pt x="101" y="67"/>
                    <a:pt x="99" y="65"/>
                    <a:pt x="99" y="62"/>
                  </a:cubicBezTo>
                  <a:cubicBezTo>
                    <a:pt x="99" y="60"/>
                    <a:pt x="100" y="58"/>
                    <a:pt x="101" y="57"/>
                  </a:cubicBezTo>
                  <a:moveTo>
                    <a:pt x="101" y="39"/>
                  </a:moveTo>
                  <a:cubicBezTo>
                    <a:pt x="107" y="44"/>
                    <a:pt x="120" y="48"/>
                    <a:pt x="136" y="48"/>
                  </a:cubicBezTo>
                  <a:cubicBezTo>
                    <a:pt x="152" y="48"/>
                    <a:pt x="166" y="44"/>
                    <a:pt x="171" y="39"/>
                  </a:cubicBezTo>
                  <a:cubicBezTo>
                    <a:pt x="173" y="40"/>
                    <a:pt x="174" y="42"/>
                    <a:pt x="174" y="44"/>
                  </a:cubicBezTo>
                  <a:cubicBezTo>
                    <a:pt x="174" y="47"/>
                    <a:pt x="171" y="49"/>
                    <a:pt x="168" y="52"/>
                  </a:cubicBezTo>
                  <a:cubicBezTo>
                    <a:pt x="161" y="56"/>
                    <a:pt x="149" y="58"/>
                    <a:pt x="136" y="58"/>
                  </a:cubicBezTo>
                  <a:cubicBezTo>
                    <a:pt x="125" y="58"/>
                    <a:pt x="114" y="56"/>
                    <a:pt x="107" y="53"/>
                  </a:cubicBezTo>
                  <a:cubicBezTo>
                    <a:pt x="106" y="52"/>
                    <a:pt x="106" y="52"/>
                    <a:pt x="105" y="52"/>
                  </a:cubicBezTo>
                  <a:cubicBezTo>
                    <a:pt x="101" y="49"/>
                    <a:pt x="99" y="47"/>
                    <a:pt x="99" y="44"/>
                  </a:cubicBezTo>
                  <a:cubicBezTo>
                    <a:pt x="99" y="42"/>
                    <a:pt x="100" y="40"/>
                    <a:pt x="101" y="39"/>
                  </a:cubicBezTo>
                  <a:moveTo>
                    <a:pt x="188" y="63"/>
                  </a:moveTo>
                  <a:cubicBezTo>
                    <a:pt x="188" y="62"/>
                    <a:pt x="187" y="60"/>
                    <a:pt x="186" y="60"/>
                  </a:cubicBezTo>
                  <a:cubicBezTo>
                    <a:pt x="174" y="55"/>
                    <a:pt x="174" y="55"/>
                    <a:pt x="174" y="55"/>
                  </a:cubicBezTo>
                  <a:cubicBezTo>
                    <a:pt x="187" y="49"/>
                    <a:pt x="187" y="49"/>
                    <a:pt x="187" y="49"/>
                  </a:cubicBezTo>
                  <a:cubicBezTo>
                    <a:pt x="188" y="49"/>
                    <a:pt x="189" y="47"/>
                    <a:pt x="189" y="46"/>
                  </a:cubicBezTo>
                  <a:cubicBezTo>
                    <a:pt x="189" y="44"/>
                    <a:pt x="188" y="43"/>
                    <a:pt x="186" y="42"/>
                  </a:cubicBezTo>
                  <a:cubicBezTo>
                    <a:pt x="172" y="37"/>
                    <a:pt x="172" y="37"/>
                    <a:pt x="172" y="37"/>
                  </a:cubicBezTo>
                  <a:cubicBezTo>
                    <a:pt x="173" y="36"/>
                    <a:pt x="174" y="35"/>
                    <a:pt x="174" y="33"/>
                  </a:cubicBezTo>
                  <a:cubicBezTo>
                    <a:pt x="174" y="26"/>
                    <a:pt x="174" y="26"/>
                    <a:pt x="174" y="26"/>
                  </a:cubicBezTo>
                  <a:cubicBezTo>
                    <a:pt x="174" y="29"/>
                    <a:pt x="171" y="32"/>
                    <a:pt x="168" y="34"/>
                  </a:cubicBezTo>
                  <a:cubicBezTo>
                    <a:pt x="161" y="38"/>
                    <a:pt x="149" y="40"/>
                    <a:pt x="136" y="40"/>
                  </a:cubicBezTo>
                  <a:cubicBezTo>
                    <a:pt x="125" y="40"/>
                    <a:pt x="114" y="38"/>
                    <a:pt x="107" y="35"/>
                  </a:cubicBezTo>
                  <a:cubicBezTo>
                    <a:pt x="106" y="35"/>
                    <a:pt x="106" y="34"/>
                    <a:pt x="105" y="34"/>
                  </a:cubicBezTo>
                  <a:cubicBezTo>
                    <a:pt x="101" y="32"/>
                    <a:pt x="99" y="29"/>
                    <a:pt x="99" y="26"/>
                  </a:cubicBezTo>
                  <a:cubicBezTo>
                    <a:pt x="99" y="25"/>
                    <a:pt x="99" y="24"/>
                    <a:pt x="100" y="23"/>
                  </a:cubicBezTo>
                  <a:cubicBezTo>
                    <a:pt x="3" y="68"/>
                    <a:pt x="3" y="68"/>
                    <a:pt x="3" y="68"/>
                  </a:cubicBezTo>
                  <a:cubicBezTo>
                    <a:pt x="2" y="68"/>
                    <a:pt x="1" y="70"/>
                    <a:pt x="1" y="71"/>
                  </a:cubicBezTo>
                  <a:cubicBezTo>
                    <a:pt x="1" y="73"/>
                    <a:pt x="2" y="74"/>
                    <a:pt x="4" y="75"/>
                  </a:cubicBezTo>
                  <a:cubicBezTo>
                    <a:pt x="16" y="79"/>
                    <a:pt x="16" y="79"/>
                    <a:pt x="16" y="79"/>
                  </a:cubicBezTo>
                  <a:cubicBezTo>
                    <a:pt x="3" y="85"/>
                    <a:pt x="3" y="85"/>
                    <a:pt x="3" y="85"/>
                  </a:cubicBezTo>
                  <a:cubicBezTo>
                    <a:pt x="1" y="86"/>
                    <a:pt x="0" y="87"/>
                    <a:pt x="1" y="89"/>
                  </a:cubicBezTo>
                  <a:cubicBezTo>
                    <a:pt x="1" y="91"/>
                    <a:pt x="2" y="92"/>
                    <a:pt x="3" y="92"/>
                  </a:cubicBezTo>
                  <a:cubicBezTo>
                    <a:pt x="15" y="97"/>
                    <a:pt x="15" y="97"/>
                    <a:pt x="15" y="97"/>
                  </a:cubicBezTo>
                  <a:cubicBezTo>
                    <a:pt x="2" y="103"/>
                    <a:pt x="2" y="103"/>
                    <a:pt x="2" y="103"/>
                  </a:cubicBezTo>
                  <a:cubicBezTo>
                    <a:pt x="1" y="103"/>
                    <a:pt x="0" y="105"/>
                    <a:pt x="0" y="106"/>
                  </a:cubicBezTo>
                  <a:cubicBezTo>
                    <a:pt x="0" y="108"/>
                    <a:pt x="1" y="109"/>
                    <a:pt x="3" y="110"/>
                  </a:cubicBezTo>
                  <a:cubicBezTo>
                    <a:pt x="74" y="135"/>
                    <a:pt x="74" y="135"/>
                    <a:pt x="74" y="135"/>
                  </a:cubicBezTo>
                  <a:cubicBezTo>
                    <a:pt x="75" y="135"/>
                    <a:pt x="75" y="135"/>
                    <a:pt x="76" y="135"/>
                  </a:cubicBezTo>
                  <a:cubicBezTo>
                    <a:pt x="76" y="135"/>
                    <a:pt x="77" y="135"/>
                    <a:pt x="77" y="135"/>
                  </a:cubicBezTo>
                  <a:cubicBezTo>
                    <a:pt x="99" y="125"/>
                    <a:pt x="99" y="125"/>
                    <a:pt x="99" y="125"/>
                  </a:cubicBezTo>
                  <a:cubicBezTo>
                    <a:pt x="101" y="132"/>
                    <a:pt x="117" y="137"/>
                    <a:pt x="136" y="137"/>
                  </a:cubicBezTo>
                  <a:cubicBezTo>
                    <a:pt x="157" y="137"/>
                    <a:pt x="174" y="131"/>
                    <a:pt x="174" y="123"/>
                  </a:cubicBezTo>
                  <a:cubicBezTo>
                    <a:pt x="174" y="115"/>
                    <a:pt x="174" y="115"/>
                    <a:pt x="174" y="115"/>
                  </a:cubicBezTo>
                  <a:cubicBezTo>
                    <a:pt x="174" y="118"/>
                    <a:pt x="171" y="121"/>
                    <a:pt x="168" y="123"/>
                  </a:cubicBezTo>
                  <a:cubicBezTo>
                    <a:pt x="161" y="127"/>
                    <a:pt x="149" y="130"/>
                    <a:pt x="136" y="130"/>
                  </a:cubicBezTo>
                  <a:cubicBezTo>
                    <a:pt x="123" y="130"/>
                    <a:pt x="112" y="127"/>
                    <a:pt x="105" y="123"/>
                  </a:cubicBezTo>
                  <a:cubicBezTo>
                    <a:pt x="105" y="123"/>
                    <a:pt x="104" y="123"/>
                    <a:pt x="104" y="122"/>
                  </a:cubicBezTo>
                  <a:cubicBezTo>
                    <a:pt x="101" y="120"/>
                    <a:pt x="99" y="118"/>
                    <a:pt x="99" y="116"/>
                  </a:cubicBezTo>
                  <a:cubicBezTo>
                    <a:pt x="99" y="116"/>
                    <a:pt x="99" y="116"/>
                    <a:pt x="99" y="115"/>
                  </a:cubicBezTo>
                  <a:cubicBezTo>
                    <a:pt x="99" y="116"/>
                    <a:pt x="99" y="116"/>
                    <a:pt x="99" y="116"/>
                  </a:cubicBezTo>
                  <a:cubicBezTo>
                    <a:pt x="76" y="127"/>
                    <a:pt x="76" y="127"/>
                    <a:pt x="76" y="127"/>
                  </a:cubicBezTo>
                  <a:cubicBezTo>
                    <a:pt x="14" y="106"/>
                    <a:pt x="14" y="106"/>
                    <a:pt x="14" y="106"/>
                  </a:cubicBezTo>
                  <a:cubicBezTo>
                    <a:pt x="26" y="100"/>
                    <a:pt x="26" y="100"/>
                    <a:pt x="26" y="100"/>
                  </a:cubicBezTo>
                  <a:cubicBezTo>
                    <a:pt x="75" y="117"/>
                    <a:pt x="75" y="117"/>
                    <a:pt x="75" y="117"/>
                  </a:cubicBezTo>
                  <a:cubicBezTo>
                    <a:pt x="75" y="117"/>
                    <a:pt x="76" y="117"/>
                    <a:pt x="76" y="117"/>
                  </a:cubicBezTo>
                  <a:cubicBezTo>
                    <a:pt x="77" y="117"/>
                    <a:pt x="77" y="117"/>
                    <a:pt x="78" y="117"/>
                  </a:cubicBezTo>
                  <a:cubicBezTo>
                    <a:pt x="99" y="107"/>
                    <a:pt x="99" y="107"/>
                    <a:pt x="99" y="107"/>
                  </a:cubicBezTo>
                  <a:cubicBezTo>
                    <a:pt x="102" y="114"/>
                    <a:pt x="118" y="119"/>
                    <a:pt x="136" y="119"/>
                  </a:cubicBezTo>
                  <a:cubicBezTo>
                    <a:pt x="157" y="119"/>
                    <a:pt x="174" y="113"/>
                    <a:pt x="174" y="105"/>
                  </a:cubicBezTo>
                  <a:cubicBezTo>
                    <a:pt x="174" y="98"/>
                    <a:pt x="174" y="98"/>
                    <a:pt x="174" y="98"/>
                  </a:cubicBezTo>
                  <a:cubicBezTo>
                    <a:pt x="174" y="100"/>
                    <a:pt x="171" y="103"/>
                    <a:pt x="168" y="105"/>
                  </a:cubicBezTo>
                  <a:cubicBezTo>
                    <a:pt x="161" y="109"/>
                    <a:pt x="149" y="112"/>
                    <a:pt x="136" y="112"/>
                  </a:cubicBezTo>
                  <a:cubicBezTo>
                    <a:pt x="123" y="112"/>
                    <a:pt x="112" y="109"/>
                    <a:pt x="105" y="105"/>
                  </a:cubicBezTo>
                  <a:cubicBezTo>
                    <a:pt x="105" y="105"/>
                    <a:pt x="104" y="105"/>
                    <a:pt x="104" y="105"/>
                  </a:cubicBezTo>
                  <a:cubicBezTo>
                    <a:pt x="101" y="103"/>
                    <a:pt x="99" y="101"/>
                    <a:pt x="99" y="99"/>
                  </a:cubicBezTo>
                  <a:cubicBezTo>
                    <a:pt x="99" y="98"/>
                    <a:pt x="99" y="98"/>
                    <a:pt x="99" y="98"/>
                  </a:cubicBezTo>
                  <a:cubicBezTo>
                    <a:pt x="99" y="99"/>
                    <a:pt x="99" y="99"/>
                    <a:pt x="99" y="99"/>
                  </a:cubicBezTo>
                  <a:cubicBezTo>
                    <a:pt x="76" y="109"/>
                    <a:pt x="76" y="109"/>
                    <a:pt x="76" y="109"/>
                  </a:cubicBezTo>
                  <a:cubicBezTo>
                    <a:pt x="36" y="96"/>
                    <a:pt x="36" y="96"/>
                    <a:pt x="36" y="96"/>
                  </a:cubicBezTo>
                  <a:cubicBezTo>
                    <a:pt x="26" y="92"/>
                    <a:pt x="26" y="92"/>
                    <a:pt x="26" y="92"/>
                  </a:cubicBezTo>
                  <a:cubicBezTo>
                    <a:pt x="15" y="88"/>
                    <a:pt x="15" y="88"/>
                    <a:pt x="15" y="88"/>
                  </a:cubicBezTo>
                  <a:cubicBezTo>
                    <a:pt x="27" y="83"/>
                    <a:pt x="27" y="83"/>
                    <a:pt x="27" y="83"/>
                  </a:cubicBezTo>
                  <a:cubicBezTo>
                    <a:pt x="75" y="100"/>
                    <a:pt x="75" y="100"/>
                    <a:pt x="75" y="100"/>
                  </a:cubicBezTo>
                  <a:cubicBezTo>
                    <a:pt x="76" y="100"/>
                    <a:pt x="76" y="100"/>
                    <a:pt x="77" y="100"/>
                  </a:cubicBezTo>
                  <a:cubicBezTo>
                    <a:pt x="77" y="100"/>
                    <a:pt x="78" y="100"/>
                    <a:pt x="78" y="100"/>
                  </a:cubicBezTo>
                  <a:cubicBezTo>
                    <a:pt x="99" y="90"/>
                    <a:pt x="99" y="90"/>
                    <a:pt x="99" y="90"/>
                  </a:cubicBezTo>
                  <a:cubicBezTo>
                    <a:pt x="103" y="96"/>
                    <a:pt x="118" y="101"/>
                    <a:pt x="136" y="101"/>
                  </a:cubicBezTo>
                  <a:cubicBezTo>
                    <a:pt x="154" y="101"/>
                    <a:pt x="169" y="97"/>
                    <a:pt x="173" y="90"/>
                  </a:cubicBezTo>
                  <a:cubicBezTo>
                    <a:pt x="186" y="84"/>
                    <a:pt x="186" y="84"/>
                    <a:pt x="186" y="84"/>
                  </a:cubicBezTo>
                  <a:cubicBezTo>
                    <a:pt x="187" y="84"/>
                    <a:pt x="188" y="82"/>
                    <a:pt x="188" y="81"/>
                  </a:cubicBezTo>
                  <a:cubicBezTo>
                    <a:pt x="188" y="79"/>
                    <a:pt x="187" y="78"/>
                    <a:pt x="185" y="77"/>
                  </a:cubicBezTo>
                  <a:cubicBezTo>
                    <a:pt x="173" y="73"/>
                    <a:pt x="173" y="73"/>
                    <a:pt x="173" y="73"/>
                  </a:cubicBezTo>
                  <a:cubicBezTo>
                    <a:pt x="186" y="67"/>
                    <a:pt x="186" y="67"/>
                    <a:pt x="186" y="67"/>
                  </a:cubicBezTo>
                  <a:cubicBezTo>
                    <a:pt x="188" y="66"/>
                    <a:pt x="188" y="65"/>
                    <a:pt x="188" y="63"/>
                  </a:cubicBezTo>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grpSp>
        <p:nvGrpSpPr>
          <p:cNvPr id="44" name="Group 43"/>
          <p:cNvGrpSpPr/>
          <p:nvPr/>
        </p:nvGrpSpPr>
        <p:grpSpPr>
          <a:xfrm>
            <a:off x="704997" y="3965769"/>
            <a:ext cx="8074087" cy="567324"/>
            <a:chOff x="704997" y="4148649"/>
            <a:chExt cx="8074087" cy="567324"/>
          </a:xfrm>
        </p:grpSpPr>
        <p:sp>
          <p:nvSpPr>
            <p:cNvPr id="34" name="TextBox 33"/>
            <p:cNvSpPr txBox="1"/>
            <p:nvPr/>
          </p:nvSpPr>
          <p:spPr>
            <a:xfrm>
              <a:off x="1411593" y="4148649"/>
              <a:ext cx="7367491" cy="523220"/>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Include any significant cost realism adjustments </a:t>
              </a:r>
              <a:r>
                <a:rPr lang="en-US" dirty="0" smtClean="0">
                  <a:latin typeface="+mj-lt"/>
                </a:rPr>
                <a:t>that might have been made at the major cost element level for the debriefed Offeror.</a:t>
              </a:r>
            </a:p>
          </p:txBody>
        </p:sp>
        <p:grpSp>
          <p:nvGrpSpPr>
            <p:cNvPr id="25" name="Group 24"/>
            <p:cNvGrpSpPr/>
            <p:nvPr/>
          </p:nvGrpSpPr>
          <p:grpSpPr>
            <a:xfrm>
              <a:off x="704997" y="4192098"/>
              <a:ext cx="527511" cy="523875"/>
              <a:chOff x="9917016" y="1603376"/>
              <a:chExt cx="527511" cy="523875"/>
            </a:xfrm>
            <a:solidFill>
              <a:srgbClr val="C7B45E"/>
            </a:solidFill>
            <a:effectLst>
              <a:reflection blurRad="6350" stA="52000" endA="300" endPos="35000" dir="5400000" sy="-100000" algn="bl" rotWithShape="0"/>
            </a:effectLst>
          </p:grpSpPr>
          <p:sp>
            <p:nvSpPr>
              <p:cNvPr id="37" name="Freeform 23"/>
              <p:cNvSpPr>
                <a:spLocks/>
              </p:cNvSpPr>
              <p:nvPr/>
            </p:nvSpPr>
            <p:spPr bwMode="auto">
              <a:xfrm>
                <a:off x="10198100" y="1835151"/>
                <a:ext cx="47625" cy="101600"/>
              </a:xfrm>
              <a:custGeom>
                <a:avLst/>
                <a:gdLst>
                  <a:gd name="T0" fmla="*/ 0 w 15"/>
                  <a:gd name="T1" fmla="*/ 0 h 32"/>
                  <a:gd name="T2" fmla="*/ 0 w 15"/>
                  <a:gd name="T3" fmla="*/ 32 h 32"/>
                  <a:gd name="T4" fmla="*/ 9 w 15"/>
                  <a:gd name="T5" fmla="*/ 24 h 32"/>
                  <a:gd name="T6" fmla="*/ 15 w 15"/>
                  <a:gd name="T7" fmla="*/ 18 h 32"/>
                  <a:gd name="T8" fmla="*/ 15 w 15"/>
                  <a:gd name="T9" fmla="*/ 0 h 32"/>
                  <a:gd name="T10" fmla="*/ 0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0" y="0"/>
                    </a:moveTo>
                    <a:cubicBezTo>
                      <a:pt x="0" y="32"/>
                      <a:pt x="0" y="32"/>
                      <a:pt x="0" y="32"/>
                    </a:cubicBezTo>
                    <a:cubicBezTo>
                      <a:pt x="3" y="30"/>
                      <a:pt x="6" y="27"/>
                      <a:pt x="9" y="24"/>
                    </a:cubicBezTo>
                    <a:cubicBezTo>
                      <a:pt x="11" y="22"/>
                      <a:pt x="13" y="20"/>
                      <a:pt x="15" y="18"/>
                    </a:cubicBezTo>
                    <a:cubicBezTo>
                      <a:pt x="15" y="0"/>
                      <a:pt x="15" y="0"/>
                      <a:pt x="15"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8" name="Freeform 24"/>
              <p:cNvSpPr>
                <a:spLocks/>
              </p:cNvSpPr>
              <p:nvPr/>
            </p:nvSpPr>
            <p:spPr bwMode="auto">
              <a:xfrm>
                <a:off x="10061575" y="1758951"/>
                <a:ext cx="47625" cy="196850"/>
              </a:xfrm>
              <a:custGeom>
                <a:avLst/>
                <a:gdLst>
                  <a:gd name="T0" fmla="*/ 0 w 15"/>
                  <a:gd name="T1" fmla="*/ 59 h 62"/>
                  <a:gd name="T2" fmla="*/ 15 w 15"/>
                  <a:gd name="T3" fmla="*/ 62 h 62"/>
                  <a:gd name="T4" fmla="*/ 15 w 15"/>
                  <a:gd name="T5" fmla="*/ 0 h 62"/>
                  <a:gd name="T6" fmla="*/ 0 w 15"/>
                  <a:gd name="T7" fmla="*/ 0 h 62"/>
                  <a:gd name="T8" fmla="*/ 0 w 15"/>
                  <a:gd name="T9" fmla="*/ 59 h 62"/>
                </a:gdLst>
                <a:ahLst/>
                <a:cxnLst>
                  <a:cxn ang="0">
                    <a:pos x="T0" y="T1"/>
                  </a:cxn>
                  <a:cxn ang="0">
                    <a:pos x="T2" y="T3"/>
                  </a:cxn>
                  <a:cxn ang="0">
                    <a:pos x="T4" y="T5"/>
                  </a:cxn>
                  <a:cxn ang="0">
                    <a:pos x="T6" y="T7"/>
                  </a:cxn>
                  <a:cxn ang="0">
                    <a:pos x="T8" y="T9"/>
                  </a:cxn>
                </a:cxnLst>
                <a:rect l="0" t="0" r="r" b="b"/>
                <a:pathLst>
                  <a:path w="15" h="62">
                    <a:moveTo>
                      <a:pt x="0" y="59"/>
                    </a:moveTo>
                    <a:cubicBezTo>
                      <a:pt x="5" y="61"/>
                      <a:pt x="9" y="62"/>
                      <a:pt x="15" y="62"/>
                    </a:cubicBezTo>
                    <a:cubicBezTo>
                      <a:pt x="15" y="0"/>
                      <a:pt x="15" y="0"/>
                      <a:pt x="15" y="0"/>
                    </a:cubicBezTo>
                    <a:cubicBezTo>
                      <a:pt x="0" y="0"/>
                      <a:pt x="0" y="0"/>
                      <a:pt x="0" y="0"/>
                    </a:cubicBezTo>
                    <a:lnTo>
                      <a:pt x="0"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 name="Freeform 25"/>
              <p:cNvSpPr>
                <a:spLocks/>
              </p:cNvSpPr>
              <p:nvPr/>
            </p:nvSpPr>
            <p:spPr bwMode="auto">
              <a:xfrm>
                <a:off x="10128250" y="1714501"/>
                <a:ext cx="47625" cy="241300"/>
              </a:xfrm>
              <a:custGeom>
                <a:avLst/>
                <a:gdLst>
                  <a:gd name="T0" fmla="*/ 0 w 15"/>
                  <a:gd name="T1" fmla="*/ 76 h 76"/>
                  <a:gd name="T2" fmla="*/ 15 w 15"/>
                  <a:gd name="T3" fmla="*/ 73 h 76"/>
                  <a:gd name="T4" fmla="*/ 15 w 15"/>
                  <a:gd name="T5" fmla="*/ 0 h 76"/>
                  <a:gd name="T6" fmla="*/ 1 w 15"/>
                  <a:gd name="T7" fmla="*/ 0 h 76"/>
                  <a:gd name="T8" fmla="*/ 0 w 15"/>
                  <a:gd name="T9" fmla="*/ 76 h 76"/>
                </a:gdLst>
                <a:ahLst/>
                <a:cxnLst>
                  <a:cxn ang="0">
                    <a:pos x="T0" y="T1"/>
                  </a:cxn>
                  <a:cxn ang="0">
                    <a:pos x="T2" y="T3"/>
                  </a:cxn>
                  <a:cxn ang="0">
                    <a:pos x="T4" y="T5"/>
                  </a:cxn>
                  <a:cxn ang="0">
                    <a:pos x="T6" y="T7"/>
                  </a:cxn>
                  <a:cxn ang="0">
                    <a:pos x="T8" y="T9"/>
                  </a:cxn>
                </a:cxnLst>
                <a:rect l="0" t="0" r="r" b="b"/>
                <a:pathLst>
                  <a:path w="15" h="76">
                    <a:moveTo>
                      <a:pt x="0" y="76"/>
                    </a:moveTo>
                    <a:cubicBezTo>
                      <a:pt x="5" y="76"/>
                      <a:pt x="10" y="75"/>
                      <a:pt x="15" y="73"/>
                    </a:cubicBezTo>
                    <a:cubicBezTo>
                      <a:pt x="15" y="0"/>
                      <a:pt x="15" y="0"/>
                      <a:pt x="15" y="0"/>
                    </a:cubicBezTo>
                    <a:cubicBezTo>
                      <a:pt x="1" y="0"/>
                      <a:pt x="1" y="0"/>
                      <a:pt x="1" y="0"/>
                    </a:cubicBezTo>
                    <a:lnTo>
                      <a:pt x="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0" name="Freeform 26"/>
              <p:cNvSpPr>
                <a:spLocks/>
              </p:cNvSpPr>
              <p:nvPr/>
            </p:nvSpPr>
            <p:spPr bwMode="auto">
              <a:xfrm>
                <a:off x="9991725" y="1784351"/>
                <a:ext cx="47625" cy="149225"/>
              </a:xfrm>
              <a:custGeom>
                <a:avLst/>
                <a:gdLst>
                  <a:gd name="T0" fmla="*/ 0 w 15"/>
                  <a:gd name="T1" fmla="*/ 33 h 47"/>
                  <a:gd name="T2" fmla="*/ 6 w 15"/>
                  <a:gd name="T3" fmla="*/ 40 h 47"/>
                  <a:gd name="T4" fmla="*/ 15 w 15"/>
                  <a:gd name="T5" fmla="*/ 47 h 47"/>
                  <a:gd name="T6" fmla="*/ 15 w 15"/>
                  <a:gd name="T7" fmla="*/ 0 h 47"/>
                  <a:gd name="T8" fmla="*/ 0 w 15"/>
                  <a:gd name="T9" fmla="*/ 0 h 47"/>
                  <a:gd name="T10" fmla="*/ 0 w 15"/>
                  <a:gd name="T11" fmla="*/ 33 h 47"/>
                </a:gdLst>
                <a:ahLst/>
                <a:cxnLst>
                  <a:cxn ang="0">
                    <a:pos x="T0" y="T1"/>
                  </a:cxn>
                  <a:cxn ang="0">
                    <a:pos x="T2" y="T3"/>
                  </a:cxn>
                  <a:cxn ang="0">
                    <a:pos x="T4" y="T5"/>
                  </a:cxn>
                  <a:cxn ang="0">
                    <a:pos x="T6" y="T7"/>
                  </a:cxn>
                  <a:cxn ang="0">
                    <a:pos x="T8" y="T9"/>
                  </a:cxn>
                  <a:cxn ang="0">
                    <a:pos x="T10" y="T11"/>
                  </a:cxn>
                </a:cxnLst>
                <a:rect l="0" t="0" r="r" b="b"/>
                <a:pathLst>
                  <a:path w="15" h="47">
                    <a:moveTo>
                      <a:pt x="0" y="33"/>
                    </a:moveTo>
                    <a:cubicBezTo>
                      <a:pt x="2" y="36"/>
                      <a:pt x="4" y="38"/>
                      <a:pt x="6" y="40"/>
                    </a:cubicBezTo>
                    <a:cubicBezTo>
                      <a:pt x="9" y="43"/>
                      <a:pt x="12" y="45"/>
                      <a:pt x="15" y="47"/>
                    </a:cubicBezTo>
                    <a:cubicBezTo>
                      <a:pt x="15" y="0"/>
                      <a:pt x="15" y="0"/>
                      <a:pt x="15" y="0"/>
                    </a:cubicBezTo>
                    <a:cubicBezTo>
                      <a:pt x="0" y="0"/>
                      <a:pt x="0" y="0"/>
                      <a:pt x="0"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1" name="Freeform 27"/>
              <p:cNvSpPr>
                <a:spLocks noEditPoints="1"/>
              </p:cNvSpPr>
              <p:nvPr/>
            </p:nvSpPr>
            <p:spPr bwMode="auto">
              <a:xfrm>
                <a:off x="9917016" y="1603376"/>
                <a:ext cx="527511" cy="523875"/>
              </a:xfrm>
              <a:custGeom>
                <a:avLst/>
                <a:gdLst>
                  <a:gd name="T0" fmla="*/ 160 w 165"/>
                  <a:gd name="T1" fmla="*/ 141 h 165"/>
                  <a:gd name="T2" fmla="*/ 132 w 165"/>
                  <a:gd name="T3" fmla="*/ 113 h 165"/>
                  <a:gd name="T4" fmla="*/ 119 w 165"/>
                  <a:gd name="T5" fmla="*/ 111 h 165"/>
                  <a:gd name="T6" fmla="*/ 114 w 165"/>
                  <a:gd name="T7" fmla="*/ 106 h 165"/>
                  <a:gd name="T8" fmla="*/ 128 w 165"/>
                  <a:gd name="T9" fmla="*/ 65 h 165"/>
                  <a:gd name="T10" fmla="*/ 64 w 165"/>
                  <a:gd name="T11" fmla="*/ 1 h 165"/>
                  <a:gd name="T12" fmla="*/ 0 w 165"/>
                  <a:gd name="T13" fmla="*/ 65 h 165"/>
                  <a:gd name="T14" fmla="*/ 64 w 165"/>
                  <a:gd name="T15" fmla="*/ 129 h 165"/>
                  <a:gd name="T16" fmla="*/ 105 w 165"/>
                  <a:gd name="T17" fmla="*/ 114 h 165"/>
                  <a:gd name="T18" fmla="*/ 110 w 165"/>
                  <a:gd name="T19" fmla="*/ 120 h 165"/>
                  <a:gd name="T20" fmla="*/ 113 w 165"/>
                  <a:gd name="T21" fmla="*/ 133 h 165"/>
                  <a:gd name="T22" fmla="*/ 141 w 165"/>
                  <a:gd name="T23" fmla="*/ 160 h 165"/>
                  <a:gd name="T24" fmla="*/ 158 w 165"/>
                  <a:gd name="T25" fmla="*/ 161 h 165"/>
                  <a:gd name="T26" fmla="*/ 160 w 165"/>
                  <a:gd name="T27" fmla="*/ 158 h 165"/>
                  <a:gd name="T28" fmla="*/ 160 w 165"/>
                  <a:gd name="T29" fmla="*/ 141 h 165"/>
                  <a:gd name="T30" fmla="*/ 64 w 165"/>
                  <a:gd name="T31" fmla="*/ 116 h 165"/>
                  <a:gd name="T32" fmla="*/ 13 w 165"/>
                  <a:gd name="T33" fmla="*/ 65 h 165"/>
                  <a:gd name="T34" fmla="*/ 64 w 165"/>
                  <a:gd name="T35" fmla="*/ 14 h 165"/>
                  <a:gd name="T36" fmla="*/ 115 w 165"/>
                  <a:gd name="T37" fmla="*/ 65 h 165"/>
                  <a:gd name="T38" fmla="*/ 64 w 165"/>
                  <a:gd name="T39" fmla="*/ 116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5" h="165">
                    <a:moveTo>
                      <a:pt x="160" y="141"/>
                    </a:moveTo>
                    <a:cubicBezTo>
                      <a:pt x="132" y="113"/>
                      <a:pt x="132" y="113"/>
                      <a:pt x="132" y="113"/>
                    </a:cubicBezTo>
                    <a:cubicBezTo>
                      <a:pt x="129" y="110"/>
                      <a:pt x="124" y="109"/>
                      <a:pt x="119" y="111"/>
                    </a:cubicBezTo>
                    <a:cubicBezTo>
                      <a:pt x="114" y="106"/>
                      <a:pt x="114" y="106"/>
                      <a:pt x="114" y="106"/>
                    </a:cubicBezTo>
                    <a:cubicBezTo>
                      <a:pt x="123" y="95"/>
                      <a:pt x="128" y="80"/>
                      <a:pt x="128" y="65"/>
                    </a:cubicBezTo>
                    <a:cubicBezTo>
                      <a:pt x="129" y="30"/>
                      <a:pt x="100" y="1"/>
                      <a:pt x="64" y="1"/>
                    </a:cubicBezTo>
                    <a:cubicBezTo>
                      <a:pt x="29" y="0"/>
                      <a:pt x="0" y="29"/>
                      <a:pt x="0" y="65"/>
                    </a:cubicBezTo>
                    <a:cubicBezTo>
                      <a:pt x="0" y="100"/>
                      <a:pt x="28" y="129"/>
                      <a:pt x="64" y="129"/>
                    </a:cubicBezTo>
                    <a:cubicBezTo>
                      <a:pt x="80" y="129"/>
                      <a:pt x="94" y="124"/>
                      <a:pt x="105" y="114"/>
                    </a:cubicBezTo>
                    <a:cubicBezTo>
                      <a:pt x="110" y="120"/>
                      <a:pt x="110" y="120"/>
                      <a:pt x="110" y="120"/>
                    </a:cubicBezTo>
                    <a:cubicBezTo>
                      <a:pt x="109" y="124"/>
                      <a:pt x="109" y="129"/>
                      <a:pt x="113" y="133"/>
                    </a:cubicBezTo>
                    <a:cubicBezTo>
                      <a:pt x="141" y="160"/>
                      <a:pt x="141" y="160"/>
                      <a:pt x="141" y="160"/>
                    </a:cubicBezTo>
                    <a:cubicBezTo>
                      <a:pt x="145" y="165"/>
                      <a:pt x="153" y="165"/>
                      <a:pt x="158" y="161"/>
                    </a:cubicBezTo>
                    <a:cubicBezTo>
                      <a:pt x="160" y="158"/>
                      <a:pt x="160" y="158"/>
                      <a:pt x="160" y="158"/>
                    </a:cubicBezTo>
                    <a:cubicBezTo>
                      <a:pt x="165" y="154"/>
                      <a:pt x="165" y="146"/>
                      <a:pt x="160" y="141"/>
                    </a:cubicBezTo>
                    <a:close/>
                    <a:moveTo>
                      <a:pt x="64" y="116"/>
                    </a:moveTo>
                    <a:cubicBezTo>
                      <a:pt x="36" y="116"/>
                      <a:pt x="13" y="93"/>
                      <a:pt x="13" y="65"/>
                    </a:cubicBezTo>
                    <a:cubicBezTo>
                      <a:pt x="13" y="37"/>
                      <a:pt x="36" y="14"/>
                      <a:pt x="64" y="14"/>
                    </a:cubicBezTo>
                    <a:cubicBezTo>
                      <a:pt x="92" y="14"/>
                      <a:pt x="115" y="37"/>
                      <a:pt x="115" y="65"/>
                    </a:cubicBezTo>
                    <a:cubicBezTo>
                      <a:pt x="115" y="93"/>
                      <a:pt x="92" y="116"/>
                      <a:pt x="64"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22" name="TextBox 21"/>
          <p:cNvSpPr txBox="1"/>
          <p:nvPr/>
        </p:nvSpPr>
        <p:spPr>
          <a:xfrm>
            <a:off x="260985" y="6240780"/>
            <a:ext cx="2241319" cy="246221"/>
          </a:xfrm>
          <a:prstGeom prst="rect">
            <a:avLst/>
          </a:prstGeom>
          <a:noFill/>
        </p:spPr>
        <p:txBody>
          <a:bodyPr wrap="none" rtlCol="0">
            <a:spAutoFit/>
          </a:bodyPr>
          <a:lstStyle/>
          <a:p>
            <a:r>
              <a:rPr lang="en-US" sz="1000" dirty="0" smtClean="0">
                <a:solidFill>
                  <a:schemeClr val="bg1"/>
                </a:solidFill>
                <a:latin typeface="Arial Black" panose="020B0A04020102020204" pitchFamily="34" charset="0"/>
              </a:rPr>
              <a:t>Version 1.0 | September 2021</a:t>
            </a:r>
          </a:p>
        </p:txBody>
      </p:sp>
    </p:spTree>
    <p:extLst>
      <p:ext uri="{BB962C8B-B14F-4D97-AF65-F5344CB8AC3E}">
        <p14:creationId xmlns:p14="http://schemas.microsoft.com/office/powerpoint/2010/main" val="4165389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txBox="1">
            <a:spLocks noChangeArrowheads="1"/>
          </p:cNvSpPr>
          <p:nvPr/>
        </p:nvSpPr>
        <p:spPr bwMode="auto">
          <a:xfrm>
            <a:off x="242888" y="141531"/>
            <a:ext cx="7015162"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a:lstStyle>
          <a:p>
            <a:pPr eaLnBrk="1" hangingPunct="1"/>
            <a:r>
              <a:rPr lang="en-US" altLang="en-US" sz="2800" kern="0" dirty="0" smtClean="0">
                <a:latin typeface="Arial Black" panose="020B0A04020102020204" pitchFamily="34" charset="0"/>
              </a:rPr>
              <a:t>Rationale for Award Decision</a:t>
            </a:r>
            <a:endParaRPr lang="en-US" altLang="en-US" sz="2800" kern="0" dirty="0">
              <a:latin typeface="Arial Black" panose="020B0A04020102020204" pitchFamily="34" charset="0"/>
            </a:endParaRPr>
          </a:p>
        </p:txBody>
      </p:sp>
      <p:sp>
        <p:nvSpPr>
          <p:cNvPr id="2" name="Rectangle 1"/>
          <p:cNvSpPr/>
          <p:nvPr/>
        </p:nvSpPr>
        <p:spPr bwMode="auto">
          <a:xfrm>
            <a:off x="352425" y="1057275"/>
            <a:ext cx="8426666" cy="429768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cxnSp>
        <p:nvCxnSpPr>
          <p:cNvPr id="11" name="Straight Connector 10"/>
          <p:cNvCxnSpPr/>
          <p:nvPr/>
        </p:nvCxnSpPr>
        <p:spPr bwMode="auto">
          <a:xfrm>
            <a:off x="9982200" y="1057275"/>
            <a:ext cx="914400" cy="914400"/>
          </a:xfrm>
          <a:prstGeom prst="line">
            <a:avLst/>
          </a:prstGeom>
          <a:noFill/>
          <a:ln w="9525" cap="flat" cmpd="sng" algn="ctr">
            <a:noFill/>
            <a:prstDash val="solid"/>
            <a:round/>
            <a:headEnd type="none" w="med" len="med"/>
            <a:tailEnd type="none" w="med" len="med"/>
          </a:ln>
          <a:effectLst/>
        </p:spPr>
      </p:cxnSp>
      <p:grpSp>
        <p:nvGrpSpPr>
          <p:cNvPr id="8" name="Group 7"/>
          <p:cNvGrpSpPr/>
          <p:nvPr/>
        </p:nvGrpSpPr>
        <p:grpSpPr>
          <a:xfrm>
            <a:off x="684337" y="2778798"/>
            <a:ext cx="8094747" cy="738664"/>
            <a:chOff x="684337" y="3083051"/>
            <a:chExt cx="8094747" cy="738664"/>
          </a:xfrm>
        </p:grpSpPr>
        <p:sp>
          <p:nvSpPr>
            <p:cNvPr id="27" name="TextBox 26"/>
            <p:cNvSpPr txBox="1"/>
            <p:nvPr/>
          </p:nvSpPr>
          <p:spPr>
            <a:xfrm>
              <a:off x="1411593" y="3083051"/>
              <a:ext cx="7367491" cy="738664"/>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Only release the total evaluated price </a:t>
              </a:r>
              <a:r>
                <a:rPr lang="en-US" dirty="0" smtClean="0">
                  <a:latin typeface="+mj-lt"/>
                </a:rPr>
                <a:t>of the other unsuccessful Offerors if they agree to the release or the agency determines that release would not cause any future competitive harm.</a:t>
              </a:r>
            </a:p>
          </p:txBody>
        </p:sp>
        <p:sp>
          <p:nvSpPr>
            <p:cNvPr id="21" name="Freeform 46"/>
            <p:cNvSpPr>
              <a:spLocks noEditPoints="1"/>
            </p:cNvSpPr>
            <p:nvPr/>
          </p:nvSpPr>
          <p:spPr bwMode="auto">
            <a:xfrm>
              <a:off x="684337" y="3149726"/>
              <a:ext cx="604473" cy="439325"/>
            </a:xfrm>
            <a:custGeom>
              <a:avLst/>
              <a:gdLst>
                <a:gd name="T0" fmla="*/ 168 w 189"/>
                <a:gd name="T1" fmla="*/ 22 h 137"/>
                <a:gd name="T2" fmla="*/ 99 w 189"/>
                <a:gd name="T3" fmla="*/ 14 h 137"/>
                <a:gd name="T4" fmla="*/ 174 w 189"/>
                <a:gd name="T5" fmla="*/ 64 h 137"/>
                <a:gd name="T6" fmla="*/ 173 w 189"/>
                <a:gd name="T7" fmla="*/ 81 h 137"/>
                <a:gd name="T8" fmla="*/ 172 w 189"/>
                <a:gd name="T9" fmla="*/ 83 h 137"/>
                <a:gd name="T10" fmla="*/ 170 w 189"/>
                <a:gd name="T11" fmla="*/ 86 h 137"/>
                <a:gd name="T12" fmla="*/ 105 w 189"/>
                <a:gd name="T13" fmla="*/ 87 h 137"/>
                <a:gd name="T14" fmla="*/ 100 w 189"/>
                <a:gd name="T15" fmla="*/ 84 h 137"/>
                <a:gd name="T16" fmla="*/ 99 w 189"/>
                <a:gd name="T17" fmla="*/ 80 h 137"/>
                <a:gd name="T18" fmla="*/ 171 w 189"/>
                <a:gd name="T19" fmla="*/ 74 h 137"/>
                <a:gd name="T20" fmla="*/ 67 w 189"/>
                <a:gd name="T21" fmla="*/ 75 h 137"/>
                <a:gd name="T22" fmla="*/ 67 w 189"/>
                <a:gd name="T23" fmla="*/ 62 h 137"/>
                <a:gd name="T24" fmla="*/ 101 w 189"/>
                <a:gd name="T25" fmla="*/ 57 h 137"/>
                <a:gd name="T26" fmla="*/ 174 w 189"/>
                <a:gd name="T27" fmla="*/ 62 h 137"/>
                <a:gd name="T28" fmla="*/ 171 w 189"/>
                <a:gd name="T29" fmla="*/ 67 h 137"/>
                <a:gd name="T30" fmla="*/ 136 w 189"/>
                <a:gd name="T31" fmla="*/ 76 h 137"/>
                <a:gd name="T32" fmla="*/ 99 w 189"/>
                <a:gd name="T33" fmla="*/ 62 h 137"/>
                <a:gd name="T34" fmla="*/ 136 w 189"/>
                <a:gd name="T35" fmla="*/ 48 h 137"/>
                <a:gd name="T36" fmla="*/ 168 w 189"/>
                <a:gd name="T37" fmla="*/ 52 h 137"/>
                <a:gd name="T38" fmla="*/ 105 w 189"/>
                <a:gd name="T39" fmla="*/ 52 h 137"/>
                <a:gd name="T40" fmla="*/ 188 w 189"/>
                <a:gd name="T41" fmla="*/ 63 h 137"/>
                <a:gd name="T42" fmla="*/ 187 w 189"/>
                <a:gd name="T43" fmla="*/ 49 h 137"/>
                <a:gd name="T44" fmla="*/ 172 w 189"/>
                <a:gd name="T45" fmla="*/ 37 h 137"/>
                <a:gd name="T46" fmla="*/ 168 w 189"/>
                <a:gd name="T47" fmla="*/ 34 h 137"/>
                <a:gd name="T48" fmla="*/ 105 w 189"/>
                <a:gd name="T49" fmla="*/ 34 h 137"/>
                <a:gd name="T50" fmla="*/ 3 w 189"/>
                <a:gd name="T51" fmla="*/ 68 h 137"/>
                <a:gd name="T52" fmla="*/ 16 w 189"/>
                <a:gd name="T53" fmla="*/ 79 h 137"/>
                <a:gd name="T54" fmla="*/ 3 w 189"/>
                <a:gd name="T55" fmla="*/ 92 h 137"/>
                <a:gd name="T56" fmla="*/ 0 w 189"/>
                <a:gd name="T57" fmla="*/ 106 h 137"/>
                <a:gd name="T58" fmla="*/ 76 w 189"/>
                <a:gd name="T59" fmla="*/ 135 h 137"/>
                <a:gd name="T60" fmla="*/ 136 w 189"/>
                <a:gd name="T61" fmla="*/ 137 h 137"/>
                <a:gd name="T62" fmla="*/ 168 w 189"/>
                <a:gd name="T63" fmla="*/ 123 h 137"/>
                <a:gd name="T64" fmla="*/ 104 w 189"/>
                <a:gd name="T65" fmla="*/ 122 h 137"/>
                <a:gd name="T66" fmla="*/ 99 w 189"/>
                <a:gd name="T67" fmla="*/ 116 h 137"/>
                <a:gd name="T68" fmla="*/ 26 w 189"/>
                <a:gd name="T69" fmla="*/ 100 h 137"/>
                <a:gd name="T70" fmla="*/ 78 w 189"/>
                <a:gd name="T71" fmla="*/ 117 h 137"/>
                <a:gd name="T72" fmla="*/ 174 w 189"/>
                <a:gd name="T73" fmla="*/ 105 h 137"/>
                <a:gd name="T74" fmla="*/ 136 w 189"/>
                <a:gd name="T75" fmla="*/ 112 h 137"/>
                <a:gd name="T76" fmla="*/ 99 w 189"/>
                <a:gd name="T77" fmla="*/ 99 h 137"/>
                <a:gd name="T78" fmla="*/ 76 w 189"/>
                <a:gd name="T79" fmla="*/ 109 h 137"/>
                <a:gd name="T80" fmla="*/ 15 w 189"/>
                <a:gd name="T81" fmla="*/ 88 h 137"/>
                <a:gd name="T82" fmla="*/ 77 w 189"/>
                <a:gd name="T83" fmla="*/ 100 h 137"/>
                <a:gd name="T84" fmla="*/ 136 w 189"/>
                <a:gd name="T85" fmla="*/ 101 h 137"/>
                <a:gd name="T86" fmla="*/ 188 w 189"/>
                <a:gd name="T87" fmla="*/ 81 h 137"/>
                <a:gd name="T88" fmla="*/ 186 w 189"/>
                <a:gd name="T89" fmla="*/ 6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9" h="137">
                  <a:moveTo>
                    <a:pt x="105" y="22"/>
                  </a:moveTo>
                  <a:cubicBezTo>
                    <a:pt x="112" y="26"/>
                    <a:pt x="123" y="29"/>
                    <a:pt x="136" y="29"/>
                  </a:cubicBezTo>
                  <a:cubicBezTo>
                    <a:pt x="149" y="29"/>
                    <a:pt x="161" y="26"/>
                    <a:pt x="168" y="22"/>
                  </a:cubicBezTo>
                  <a:cubicBezTo>
                    <a:pt x="171" y="20"/>
                    <a:pt x="174" y="17"/>
                    <a:pt x="174" y="14"/>
                  </a:cubicBezTo>
                  <a:cubicBezTo>
                    <a:pt x="174" y="7"/>
                    <a:pt x="157" y="0"/>
                    <a:pt x="136" y="0"/>
                  </a:cubicBezTo>
                  <a:cubicBezTo>
                    <a:pt x="116" y="0"/>
                    <a:pt x="99" y="7"/>
                    <a:pt x="99" y="14"/>
                  </a:cubicBezTo>
                  <a:cubicBezTo>
                    <a:pt x="99" y="17"/>
                    <a:pt x="101" y="20"/>
                    <a:pt x="105" y="22"/>
                  </a:cubicBezTo>
                  <a:moveTo>
                    <a:pt x="174" y="64"/>
                  </a:moveTo>
                  <a:cubicBezTo>
                    <a:pt x="174" y="64"/>
                    <a:pt x="174" y="64"/>
                    <a:pt x="174" y="64"/>
                  </a:cubicBezTo>
                  <a:cubicBezTo>
                    <a:pt x="174" y="64"/>
                    <a:pt x="174" y="64"/>
                    <a:pt x="174" y="64"/>
                  </a:cubicBezTo>
                  <a:close/>
                  <a:moveTo>
                    <a:pt x="174" y="80"/>
                  </a:moveTo>
                  <a:cubicBezTo>
                    <a:pt x="174" y="80"/>
                    <a:pt x="174" y="81"/>
                    <a:pt x="173" y="81"/>
                  </a:cubicBezTo>
                  <a:cubicBezTo>
                    <a:pt x="173" y="81"/>
                    <a:pt x="173" y="81"/>
                    <a:pt x="173" y="81"/>
                  </a:cubicBezTo>
                  <a:cubicBezTo>
                    <a:pt x="173" y="82"/>
                    <a:pt x="173" y="82"/>
                    <a:pt x="173" y="83"/>
                  </a:cubicBezTo>
                  <a:cubicBezTo>
                    <a:pt x="173" y="83"/>
                    <a:pt x="173" y="83"/>
                    <a:pt x="172" y="83"/>
                  </a:cubicBezTo>
                  <a:cubicBezTo>
                    <a:pt x="172" y="84"/>
                    <a:pt x="172" y="84"/>
                    <a:pt x="172" y="84"/>
                  </a:cubicBezTo>
                  <a:cubicBezTo>
                    <a:pt x="171" y="85"/>
                    <a:pt x="171" y="85"/>
                    <a:pt x="171" y="85"/>
                  </a:cubicBezTo>
                  <a:cubicBezTo>
                    <a:pt x="170" y="85"/>
                    <a:pt x="170" y="86"/>
                    <a:pt x="170" y="86"/>
                  </a:cubicBezTo>
                  <a:cubicBezTo>
                    <a:pt x="169" y="86"/>
                    <a:pt x="168" y="87"/>
                    <a:pt x="168" y="87"/>
                  </a:cubicBezTo>
                  <a:cubicBezTo>
                    <a:pt x="161" y="91"/>
                    <a:pt x="149" y="94"/>
                    <a:pt x="136" y="94"/>
                  </a:cubicBezTo>
                  <a:cubicBezTo>
                    <a:pt x="123" y="94"/>
                    <a:pt x="112" y="91"/>
                    <a:pt x="105" y="87"/>
                  </a:cubicBezTo>
                  <a:cubicBezTo>
                    <a:pt x="105" y="87"/>
                    <a:pt x="105" y="87"/>
                    <a:pt x="105" y="87"/>
                  </a:cubicBezTo>
                  <a:cubicBezTo>
                    <a:pt x="105" y="87"/>
                    <a:pt x="105" y="87"/>
                    <a:pt x="105" y="87"/>
                  </a:cubicBezTo>
                  <a:cubicBezTo>
                    <a:pt x="103" y="86"/>
                    <a:pt x="101" y="85"/>
                    <a:pt x="100" y="84"/>
                  </a:cubicBezTo>
                  <a:cubicBezTo>
                    <a:pt x="100" y="84"/>
                    <a:pt x="100" y="84"/>
                    <a:pt x="100" y="83"/>
                  </a:cubicBezTo>
                  <a:cubicBezTo>
                    <a:pt x="100" y="83"/>
                    <a:pt x="99" y="82"/>
                    <a:pt x="99" y="82"/>
                  </a:cubicBezTo>
                  <a:cubicBezTo>
                    <a:pt x="99" y="81"/>
                    <a:pt x="99" y="80"/>
                    <a:pt x="99" y="80"/>
                  </a:cubicBezTo>
                  <a:cubicBezTo>
                    <a:pt x="99" y="78"/>
                    <a:pt x="100" y="76"/>
                    <a:pt x="101" y="74"/>
                  </a:cubicBezTo>
                  <a:cubicBezTo>
                    <a:pt x="107" y="80"/>
                    <a:pt x="120" y="83"/>
                    <a:pt x="136" y="83"/>
                  </a:cubicBezTo>
                  <a:cubicBezTo>
                    <a:pt x="152" y="83"/>
                    <a:pt x="166" y="80"/>
                    <a:pt x="171" y="74"/>
                  </a:cubicBezTo>
                  <a:cubicBezTo>
                    <a:pt x="173" y="76"/>
                    <a:pt x="174" y="78"/>
                    <a:pt x="174" y="80"/>
                  </a:cubicBezTo>
                  <a:moveTo>
                    <a:pt x="82" y="72"/>
                  </a:moveTo>
                  <a:cubicBezTo>
                    <a:pt x="79" y="74"/>
                    <a:pt x="73" y="75"/>
                    <a:pt x="67" y="75"/>
                  </a:cubicBezTo>
                  <a:cubicBezTo>
                    <a:pt x="61" y="75"/>
                    <a:pt x="56" y="74"/>
                    <a:pt x="53" y="72"/>
                  </a:cubicBezTo>
                  <a:cubicBezTo>
                    <a:pt x="51" y="71"/>
                    <a:pt x="50" y="70"/>
                    <a:pt x="50" y="69"/>
                  </a:cubicBezTo>
                  <a:cubicBezTo>
                    <a:pt x="50" y="65"/>
                    <a:pt x="58" y="62"/>
                    <a:pt x="67" y="62"/>
                  </a:cubicBezTo>
                  <a:cubicBezTo>
                    <a:pt x="77" y="62"/>
                    <a:pt x="85" y="65"/>
                    <a:pt x="85" y="69"/>
                  </a:cubicBezTo>
                  <a:cubicBezTo>
                    <a:pt x="85" y="70"/>
                    <a:pt x="83" y="71"/>
                    <a:pt x="82" y="72"/>
                  </a:cubicBezTo>
                  <a:moveTo>
                    <a:pt x="101" y="57"/>
                  </a:moveTo>
                  <a:cubicBezTo>
                    <a:pt x="107" y="62"/>
                    <a:pt x="120" y="65"/>
                    <a:pt x="136" y="65"/>
                  </a:cubicBezTo>
                  <a:cubicBezTo>
                    <a:pt x="152" y="65"/>
                    <a:pt x="166" y="62"/>
                    <a:pt x="171" y="57"/>
                  </a:cubicBezTo>
                  <a:cubicBezTo>
                    <a:pt x="173" y="58"/>
                    <a:pt x="174" y="60"/>
                    <a:pt x="174" y="62"/>
                  </a:cubicBezTo>
                  <a:cubicBezTo>
                    <a:pt x="174" y="63"/>
                    <a:pt x="173" y="63"/>
                    <a:pt x="173" y="64"/>
                  </a:cubicBezTo>
                  <a:cubicBezTo>
                    <a:pt x="173" y="65"/>
                    <a:pt x="172" y="66"/>
                    <a:pt x="171" y="67"/>
                  </a:cubicBezTo>
                  <a:cubicBezTo>
                    <a:pt x="171" y="67"/>
                    <a:pt x="171" y="67"/>
                    <a:pt x="171" y="67"/>
                  </a:cubicBezTo>
                  <a:cubicBezTo>
                    <a:pt x="170" y="68"/>
                    <a:pt x="170" y="68"/>
                    <a:pt x="170" y="68"/>
                  </a:cubicBezTo>
                  <a:cubicBezTo>
                    <a:pt x="169" y="69"/>
                    <a:pt x="168" y="69"/>
                    <a:pt x="168" y="70"/>
                  </a:cubicBezTo>
                  <a:cubicBezTo>
                    <a:pt x="161" y="73"/>
                    <a:pt x="149" y="76"/>
                    <a:pt x="136" y="76"/>
                  </a:cubicBezTo>
                  <a:cubicBezTo>
                    <a:pt x="125" y="76"/>
                    <a:pt x="114" y="74"/>
                    <a:pt x="107" y="71"/>
                  </a:cubicBezTo>
                  <a:cubicBezTo>
                    <a:pt x="106" y="70"/>
                    <a:pt x="106" y="70"/>
                    <a:pt x="105" y="70"/>
                  </a:cubicBezTo>
                  <a:cubicBezTo>
                    <a:pt x="101" y="67"/>
                    <a:pt x="99" y="65"/>
                    <a:pt x="99" y="62"/>
                  </a:cubicBezTo>
                  <a:cubicBezTo>
                    <a:pt x="99" y="60"/>
                    <a:pt x="100" y="58"/>
                    <a:pt x="101" y="57"/>
                  </a:cubicBezTo>
                  <a:moveTo>
                    <a:pt x="101" y="39"/>
                  </a:moveTo>
                  <a:cubicBezTo>
                    <a:pt x="107" y="44"/>
                    <a:pt x="120" y="48"/>
                    <a:pt x="136" y="48"/>
                  </a:cubicBezTo>
                  <a:cubicBezTo>
                    <a:pt x="152" y="48"/>
                    <a:pt x="166" y="44"/>
                    <a:pt x="171" y="39"/>
                  </a:cubicBezTo>
                  <a:cubicBezTo>
                    <a:pt x="173" y="40"/>
                    <a:pt x="174" y="42"/>
                    <a:pt x="174" y="44"/>
                  </a:cubicBezTo>
                  <a:cubicBezTo>
                    <a:pt x="174" y="47"/>
                    <a:pt x="171" y="49"/>
                    <a:pt x="168" y="52"/>
                  </a:cubicBezTo>
                  <a:cubicBezTo>
                    <a:pt x="161" y="56"/>
                    <a:pt x="149" y="58"/>
                    <a:pt x="136" y="58"/>
                  </a:cubicBezTo>
                  <a:cubicBezTo>
                    <a:pt x="125" y="58"/>
                    <a:pt x="114" y="56"/>
                    <a:pt x="107" y="53"/>
                  </a:cubicBezTo>
                  <a:cubicBezTo>
                    <a:pt x="106" y="52"/>
                    <a:pt x="106" y="52"/>
                    <a:pt x="105" y="52"/>
                  </a:cubicBezTo>
                  <a:cubicBezTo>
                    <a:pt x="101" y="49"/>
                    <a:pt x="99" y="47"/>
                    <a:pt x="99" y="44"/>
                  </a:cubicBezTo>
                  <a:cubicBezTo>
                    <a:pt x="99" y="42"/>
                    <a:pt x="100" y="40"/>
                    <a:pt x="101" y="39"/>
                  </a:cubicBezTo>
                  <a:moveTo>
                    <a:pt x="188" y="63"/>
                  </a:moveTo>
                  <a:cubicBezTo>
                    <a:pt x="188" y="62"/>
                    <a:pt x="187" y="60"/>
                    <a:pt x="186" y="60"/>
                  </a:cubicBezTo>
                  <a:cubicBezTo>
                    <a:pt x="174" y="55"/>
                    <a:pt x="174" y="55"/>
                    <a:pt x="174" y="55"/>
                  </a:cubicBezTo>
                  <a:cubicBezTo>
                    <a:pt x="187" y="49"/>
                    <a:pt x="187" y="49"/>
                    <a:pt x="187" y="49"/>
                  </a:cubicBezTo>
                  <a:cubicBezTo>
                    <a:pt x="188" y="49"/>
                    <a:pt x="189" y="47"/>
                    <a:pt x="189" y="46"/>
                  </a:cubicBezTo>
                  <a:cubicBezTo>
                    <a:pt x="189" y="44"/>
                    <a:pt x="188" y="43"/>
                    <a:pt x="186" y="42"/>
                  </a:cubicBezTo>
                  <a:cubicBezTo>
                    <a:pt x="172" y="37"/>
                    <a:pt x="172" y="37"/>
                    <a:pt x="172" y="37"/>
                  </a:cubicBezTo>
                  <a:cubicBezTo>
                    <a:pt x="173" y="36"/>
                    <a:pt x="174" y="35"/>
                    <a:pt x="174" y="33"/>
                  </a:cubicBezTo>
                  <a:cubicBezTo>
                    <a:pt x="174" y="26"/>
                    <a:pt x="174" y="26"/>
                    <a:pt x="174" y="26"/>
                  </a:cubicBezTo>
                  <a:cubicBezTo>
                    <a:pt x="174" y="29"/>
                    <a:pt x="171" y="32"/>
                    <a:pt x="168" y="34"/>
                  </a:cubicBezTo>
                  <a:cubicBezTo>
                    <a:pt x="161" y="38"/>
                    <a:pt x="149" y="40"/>
                    <a:pt x="136" y="40"/>
                  </a:cubicBezTo>
                  <a:cubicBezTo>
                    <a:pt x="125" y="40"/>
                    <a:pt x="114" y="38"/>
                    <a:pt x="107" y="35"/>
                  </a:cubicBezTo>
                  <a:cubicBezTo>
                    <a:pt x="106" y="35"/>
                    <a:pt x="106" y="34"/>
                    <a:pt x="105" y="34"/>
                  </a:cubicBezTo>
                  <a:cubicBezTo>
                    <a:pt x="101" y="32"/>
                    <a:pt x="99" y="29"/>
                    <a:pt x="99" y="26"/>
                  </a:cubicBezTo>
                  <a:cubicBezTo>
                    <a:pt x="99" y="25"/>
                    <a:pt x="99" y="24"/>
                    <a:pt x="100" y="23"/>
                  </a:cubicBezTo>
                  <a:cubicBezTo>
                    <a:pt x="3" y="68"/>
                    <a:pt x="3" y="68"/>
                    <a:pt x="3" y="68"/>
                  </a:cubicBezTo>
                  <a:cubicBezTo>
                    <a:pt x="2" y="68"/>
                    <a:pt x="1" y="70"/>
                    <a:pt x="1" y="71"/>
                  </a:cubicBezTo>
                  <a:cubicBezTo>
                    <a:pt x="1" y="73"/>
                    <a:pt x="2" y="74"/>
                    <a:pt x="4" y="75"/>
                  </a:cubicBezTo>
                  <a:cubicBezTo>
                    <a:pt x="16" y="79"/>
                    <a:pt x="16" y="79"/>
                    <a:pt x="16" y="79"/>
                  </a:cubicBezTo>
                  <a:cubicBezTo>
                    <a:pt x="3" y="85"/>
                    <a:pt x="3" y="85"/>
                    <a:pt x="3" y="85"/>
                  </a:cubicBezTo>
                  <a:cubicBezTo>
                    <a:pt x="1" y="86"/>
                    <a:pt x="0" y="87"/>
                    <a:pt x="1" y="89"/>
                  </a:cubicBezTo>
                  <a:cubicBezTo>
                    <a:pt x="1" y="91"/>
                    <a:pt x="2" y="92"/>
                    <a:pt x="3" y="92"/>
                  </a:cubicBezTo>
                  <a:cubicBezTo>
                    <a:pt x="15" y="97"/>
                    <a:pt x="15" y="97"/>
                    <a:pt x="15" y="97"/>
                  </a:cubicBezTo>
                  <a:cubicBezTo>
                    <a:pt x="2" y="103"/>
                    <a:pt x="2" y="103"/>
                    <a:pt x="2" y="103"/>
                  </a:cubicBezTo>
                  <a:cubicBezTo>
                    <a:pt x="1" y="103"/>
                    <a:pt x="0" y="105"/>
                    <a:pt x="0" y="106"/>
                  </a:cubicBezTo>
                  <a:cubicBezTo>
                    <a:pt x="0" y="108"/>
                    <a:pt x="1" y="109"/>
                    <a:pt x="3" y="110"/>
                  </a:cubicBezTo>
                  <a:cubicBezTo>
                    <a:pt x="74" y="135"/>
                    <a:pt x="74" y="135"/>
                    <a:pt x="74" y="135"/>
                  </a:cubicBezTo>
                  <a:cubicBezTo>
                    <a:pt x="75" y="135"/>
                    <a:pt x="75" y="135"/>
                    <a:pt x="76" y="135"/>
                  </a:cubicBezTo>
                  <a:cubicBezTo>
                    <a:pt x="76" y="135"/>
                    <a:pt x="77" y="135"/>
                    <a:pt x="77" y="135"/>
                  </a:cubicBezTo>
                  <a:cubicBezTo>
                    <a:pt x="99" y="125"/>
                    <a:pt x="99" y="125"/>
                    <a:pt x="99" y="125"/>
                  </a:cubicBezTo>
                  <a:cubicBezTo>
                    <a:pt x="101" y="132"/>
                    <a:pt x="117" y="137"/>
                    <a:pt x="136" y="137"/>
                  </a:cubicBezTo>
                  <a:cubicBezTo>
                    <a:pt x="157" y="137"/>
                    <a:pt x="174" y="131"/>
                    <a:pt x="174" y="123"/>
                  </a:cubicBezTo>
                  <a:cubicBezTo>
                    <a:pt x="174" y="115"/>
                    <a:pt x="174" y="115"/>
                    <a:pt x="174" y="115"/>
                  </a:cubicBezTo>
                  <a:cubicBezTo>
                    <a:pt x="174" y="118"/>
                    <a:pt x="171" y="121"/>
                    <a:pt x="168" y="123"/>
                  </a:cubicBezTo>
                  <a:cubicBezTo>
                    <a:pt x="161" y="127"/>
                    <a:pt x="149" y="130"/>
                    <a:pt x="136" y="130"/>
                  </a:cubicBezTo>
                  <a:cubicBezTo>
                    <a:pt x="123" y="130"/>
                    <a:pt x="112" y="127"/>
                    <a:pt x="105" y="123"/>
                  </a:cubicBezTo>
                  <a:cubicBezTo>
                    <a:pt x="105" y="123"/>
                    <a:pt x="104" y="123"/>
                    <a:pt x="104" y="122"/>
                  </a:cubicBezTo>
                  <a:cubicBezTo>
                    <a:pt x="101" y="120"/>
                    <a:pt x="99" y="118"/>
                    <a:pt x="99" y="116"/>
                  </a:cubicBezTo>
                  <a:cubicBezTo>
                    <a:pt x="99" y="116"/>
                    <a:pt x="99" y="116"/>
                    <a:pt x="99" y="115"/>
                  </a:cubicBezTo>
                  <a:cubicBezTo>
                    <a:pt x="99" y="116"/>
                    <a:pt x="99" y="116"/>
                    <a:pt x="99" y="116"/>
                  </a:cubicBezTo>
                  <a:cubicBezTo>
                    <a:pt x="76" y="127"/>
                    <a:pt x="76" y="127"/>
                    <a:pt x="76" y="127"/>
                  </a:cubicBezTo>
                  <a:cubicBezTo>
                    <a:pt x="14" y="106"/>
                    <a:pt x="14" y="106"/>
                    <a:pt x="14" y="106"/>
                  </a:cubicBezTo>
                  <a:cubicBezTo>
                    <a:pt x="26" y="100"/>
                    <a:pt x="26" y="100"/>
                    <a:pt x="26" y="100"/>
                  </a:cubicBezTo>
                  <a:cubicBezTo>
                    <a:pt x="75" y="117"/>
                    <a:pt x="75" y="117"/>
                    <a:pt x="75" y="117"/>
                  </a:cubicBezTo>
                  <a:cubicBezTo>
                    <a:pt x="75" y="117"/>
                    <a:pt x="76" y="117"/>
                    <a:pt x="76" y="117"/>
                  </a:cubicBezTo>
                  <a:cubicBezTo>
                    <a:pt x="77" y="117"/>
                    <a:pt x="77" y="117"/>
                    <a:pt x="78" y="117"/>
                  </a:cubicBezTo>
                  <a:cubicBezTo>
                    <a:pt x="99" y="107"/>
                    <a:pt x="99" y="107"/>
                    <a:pt x="99" y="107"/>
                  </a:cubicBezTo>
                  <a:cubicBezTo>
                    <a:pt x="102" y="114"/>
                    <a:pt x="118" y="119"/>
                    <a:pt x="136" y="119"/>
                  </a:cubicBezTo>
                  <a:cubicBezTo>
                    <a:pt x="157" y="119"/>
                    <a:pt x="174" y="113"/>
                    <a:pt x="174" y="105"/>
                  </a:cubicBezTo>
                  <a:cubicBezTo>
                    <a:pt x="174" y="98"/>
                    <a:pt x="174" y="98"/>
                    <a:pt x="174" y="98"/>
                  </a:cubicBezTo>
                  <a:cubicBezTo>
                    <a:pt x="174" y="100"/>
                    <a:pt x="171" y="103"/>
                    <a:pt x="168" y="105"/>
                  </a:cubicBezTo>
                  <a:cubicBezTo>
                    <a:pt x="161" y="109"/>
                    <a:pt x="149" y="112"/>
                    <a:pt x="136" y="112"/>
                  </a:cubicBezTo>
                  <a:cubicBezTo>
                    <a:pt x="123" y="112"/>
                    <a:pt x="112" y="109"/>
                    <a:pt x="105" y="105"/>
                  </a:cubicBezTo>
                  <a:cubicBezTo>
                    <a:pt x="105" y="105"/>
                    <a:pt x="104" y="105"/>
                    <a:pt x="104" y="105"/>
                  </a:cubicBezTo>
                  <a:cubicBezTo>
                    <a:pt x="101" y="103"/>
                    <a:pt x="99" y="101"/>
                    <a:pt x="99" y="99"/>
                  </a:cubicBezTo>
                  <a:cubicBezTo>
                    <a:pt x="99" y="98"/>
                    <a:pt x="99" y="98"/>
                    <a:pt x="99" y="98"/>
                  </a:cubicBezTo>
                  <a:cubicBezTo>
                    <a:pt x="99" y="99"/>
                    <a:pt x="99" y="99"/>
                    <a:pt x="99" y="99"/>
                  </a:cubicBezTo>
                  <a:cubicBezTo>
                    <a:pt x="76" y="109"/>
                    <a:pt x="76" y="109"/>
                    <a:pt x="76" y="109"/>
                  </a:cubicBezTo>
                  <a:cubicBezTo>
                    <a:pt x="36" y="96"/>
                    <a:pt x="36" y="96"/>
                    <a:pt x="36" y="96"/>
                  </a:cubicBezTo>
                  <a:cubicBezTo>
                    <a:pt x="26" y="92"/>
                    <a:pt x="26" y="92"/>
                    <a:pt x="26" y="92"/>
                  </a:cubicBezTo>
                  <a:cubicBezTo>
                    <a:pt x="15" y="88"/>
                    <a:pt x="15" y="88"/>
                    <a:pt x="15" y="88"/>
                  </a:cubicBezTo>
                  <a:cubicBezTo>
                    <a:pt x="27" y="83"/>
                    <a:pt x="27" y="83"/>
                    <a:pt x="27" y="83"/>
                  </a:cubicBezTo>
                  <a:cubicBezTo>
                    <a:pt x="75" y="100"/>
                    <a:pt x="75" y="100"/>
                    <a:pt x="75" y="100"/>
                  </a:cubicBezTo>
                  <a:cubicBezTo>
                    <a:pt x="76" y="100"/>
                    <a:pt x="76" y="100"/>
                    <a:pt x="77" y="100"/>
                  </a:cubicBezTo>
                  <a:cubicBezTo>
                    <a:pt x="77" y="100"/>
                    <a:pt x="78" y="100"/>
                    <a:pt x="78" y="100"/>
                  </a:cubicBezTo>
                  <a:cubicBezTo>
                    <a:pt x="99" y="90"/>
                    <a:pt x="99" y="90"/>
                    <a:pt x="99" y="90"/>
                  </a:cubicBezTo>
                  <a:cubicBezTo>
                    <a:pt x="103" y="96"/>
                    <a:pt x="118" y="101"/>
                    <a:pt x="136" y="101"/>
                  </a:cubicBezTo>
                  <a:cubicBezTo>
                    <a:pt x="154" y="101"/>
                    <a:pt x="169" y="97"/>
                    <a:pt x="173" y="90"/>
                  </a:cubicBezTo>
                  <a:cubicBezTo>
                    <a:pt x="186" y="84"/>
                    <a:pt x="186" y="84"/>
                    <a:pt x="186" y="84"/>
                  </a:cubicBezTo>
                  <a:cubicBezTo>
                    <a:pt x="187" y="84"/>
                    <a:pt x="188" y="82"/>
                    <a:pt x="188" y="81"/>
                  </a:cubicBezTo>
                  <a:cubicBezTo>
                    <a:pt x="188" y="79"/>
                    <a:pt x="187" y="78"/>
                    <a:pt x="185" y="77"/>
                  </a:cubicBezTo>
                  <a:cubicBezTo>
                    <a:pt x="173" y="73"/>
                    <a:pt x="173" y="73"/>
                    <a:pt x="173" y="73"/>
                  </a:cubicBezTo>
                  <a:cubicBezTo>
                    <a:pt x="186" y="67"/>
                    <a:pt x="186" y="67"/>
                    <a:pt x="186" y="67"/>
                  </a:cubicBezTo>
                  <a:cubicBezTo>
                    <a:pt x="188" y="66"/>
                    <a:pt x="188" y="65"/>
                    <a:pt x="188" y="63"/>
                  </a:cubicBezTo>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grpSp>
        <p:nvGrpSpPr>
          <p:cNvPr id="9" name="Group 8"/>
          <p:cNvGrpSpPr/>
          <p:nvPr/>
        </p:nvGrpSpPr>
        <p:grpSpPr>
          <a:xfrm>
            <a:off x="671736" y="1261848"/>
            <a:ext cx="7878745" cy="1384995"/>
            <a:chOff x="671736" y="1444728"/>
            <a:chExt cx="7878745" cy="1384995"/>
          </a:xfrm>
        </p:grpSpPr>
        <p:sp>
          <p:nvSpPr>
            <p:cNvPr id="3" name="TextBox 2"/>
            <p:cNvSpPr txBox="1"/>
            <p:nvPr/>
          </p:nvSpPr>
          <p:spPr>
            <a:xfrm>
              <a:off x="1413924" y="1444728"/>
              <a:ext cx="7136557" cy="1384995"/>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Provide a summary of the rationale for the contract award decision. </a:t>
              </a:r>
              <a:r>
                <a:rPr lang="en-US" dirty="0" smtClean="0">
                  <a:latin typeface="+mj-lt"/>
                </a:rPr>
                <a:t>This information is in the Source Selection Authority Decision Document or the Business Clearance Memorandum (BCM). If using the Source Selection Decision Document or BCM, the Contracting Officer (working with Counsel and FOIA) must redact, prior to release, evaluation information concerning the other unsuccessful Offerors and any other information that should be withheld under FOIA.</a:t>
              </a:r>
              <a:endParaRPr lang="en-US" dirty="0">
                <a:latin typeface="+mj-lt"/>
              </a:endParaRPr>
            </a:p>
          </p:txBody>
        </p:sp>
        <p:sp>
          <p:nvSpPr>
            <p:cNvPr id="53" name="Freeform 86"/>
            <p:cNvSpPr>
              <a:spLocks noEditPoints="1"/>
            </p:cNvSpPr>
            <p:nvPr/>
          </p:nvSpPr>
          <p:spPr bwMode="auto">
            <a:xfrm>
              <a:off x="671736" y="1514475"/>
              <a:ext cx="460033" cy="558544"/>
            </a:xfrm>
            <a:custGeom>
              <a:avLst/>
              <a:gdLst>
                <a:gd name="T0" fmla="*/ 73 w 115"/>
                <a:gd name="T1" fmla="*/ 42 h 155"/>
                <a:gd name="T2" fmla="*/ 73 w 115"/>
                <a:gd name="T3" fmla="*/ 12 h 155"/>
                <a:gd name="T4" fmla="*/ 82 w 115"/>
                <a:gd name="T5" fmla="*/ 21 h 155"/>
                <a:gd name="T6" fmla="*/ 82 w 115"/>
                <a:gd name="T7" fmla="*/ 33 h 155"/>
                <a:gd name="T8" fmla="*/ 94 w 115"/>
                <a:gd name="T9" fmla="*/ 33 h 155"/>
                <a:gd name="T10" fmla="*/ 103 w 115"/>
                <a:gd name="T11" fmla="*/ 42 h 155"/>
                <a:gd name="T12" fmla="*/ 73 w 115"/>
                <a:gd name="T13" fmla="*/ 42 h 155"/>
                <a:gd name="T14" fmla="*/ 91 w 115"/>
                <a:gd name="T15" fmla="*/ 131 h 155"/>
                <a:gd name="T16" fmla="*/ 80 w 115"/>
                <a:gd name="T17" fmla="*/ 135 h 155"/>
                <a:gd name="T18" fmla="*/ 71 w 115"/>
                <a:gd name="T19" fmla="*/ 136 h 155"/>
                <a:gd name="T20" fmla="*/ 61 w 115"/>
                <a:gd name="T21" fmla="*/ 127 h 155"/>
                <a:gd name="T22" fmla="*/ 51 w 115"/>
                <a:gd name="T23" fmla="*/ 134 h 155"/>
                <a:gd name="T24" fmla="*/ 41 w 115"/>
                <a:gd name="T25" fmla="*/ 135 h 155"/>
                <a:gd name="T26" fmla="*/ 29 w 115"/>
                <a:gd name="T27" fmla="*/ 130 h 155"/>
                <a:gd name="T28" fmla="*/ 25 w 115"/>
                <a:gd name="T29" fmla="*/ 115 h 155"/>
                <a:gd name="T30" fmla="*/ 27 w 115"/>
                <a:gd name="T31" fmla="*/ 101 h 155"/>
                <a:gd name="T32" fmla="*/ 34 w 115"/>
                <a:gd name="T33" fmla="*/ 90 h 155"/>
                <a:gd name="T34" fmla="*/ 44 w 115"/>
                <a:gd name="T35" fmla="*/ 83 h 155"/>
                <a:gd name="T36" fmla="*/ 58 w 115"/>
                <a:gd name="T37" fmla="*/ 80 h 155"/>
                <a:gd name="T38" fmla="*/ 61 w 115"/>
                <a:gd name="T39" fmla="*/ 80 h 155"/>
                <a:gd name="T40" fmla="*/ 64 w 115"/>
                <a:gd name="T41" fmla="*/ 81 h 155"/>
                <a:gd name="T42" fmla="*/ 68 w 115"/>
                <a:gd name="T43" fmla="*/ 82 h 155"/>
                <a:gd name="T44" fmla="*/ 73 w 115"/>
                <a:gd name="T45" fmla="*/ 83 h 155"/>
                <a:gd name="T46" fmla="*/ 79 w 115"/>
                <a:gd name="T47" fmla="*/ 80 h 155"/>
                <a:gd name="T48" fmla="*/ 87 w 115"/>
                <a:gd name="T49" fmla="*/ 80 h 155"/>
                <a:gd name="T50" fmla="*/ 79 w 115"/>
                <a:gd name="T51" fmla="*/ 115 h 155"/>
                <a:gd name="T52" fmla="*/ 79 w 115"/>
                <a:gd name="T53" fmla="*/ 119 h 155"/>
                <a:gd name="T54" fmla="*/ 79 w 115"/>
                <a:gd name="T55" fmla="*/ 121 h 155"/>
                <a:gd name="T56" fmla="*/ 80 w 115"/>
                <a:gd name="T57" fmla="*/ 126 h 155"/>
                <a:gd name="T58" fmla="*/ 84 w 115"/>
                <a:gd name="T59" fmla="*/ 127 h 155"/>
                <a:gd name="T60" fmla="*/ 92 w 115"/>
                <a:gd name="T61" fmla="*/ 126 h 155"/>
                <a:gd name="T62" fmla="*/ 91 w 115"/>
                <a:gd name="T63" fmla="*/ 131 h 155"/>
                <a:gd name="T64" fmla="*/ 107 w 115"/>
                <a:gd name="T65" fmla="*/ 33 h 155"/>
                <a:gd name="T66" fmla="*/ 82 w 115"/>
                <a:gd name="T67" fmla="*/ 8 h 155"/>
                <a:gd name="T68" fmla="*/ 74 w 115"/>
                <a:gd name="T69" fmla="*/ 0 h 155"/>
                <a:gd name="T70" fmla="*/ 8 w 115"/>
                <a:gd name="T71" fmla="*/ 0 h 155"/>
                <a:gd name="T72" fmla="*/ 0 w 115"/>
                <a:gd name="T73" fmla="*/ 8 h 155"/>
                <a:gd name="T74" fmla="*/ 0 w 115"/>
                <a:gd name="T75" fmla="*/ 147 h 155"/>
                <a:gd name="T76" fmla="*/ 8 w 115"/>
                <a:gd name="T77" fmla="*/ 155 h 155"/>
                <a:gd name="T78" fmla="*/ 107 w 115"/>
                <a:gd name="T79" fmla="*/ 155 h 155"/>
                <a:gd name="T80" fmla="*/ 115 w 115"/>
                <a:gd name="T81" fmla="*/ 147 h 155"/>
                <a:gd name="T82" fmla="*/ 115 w 115"/>
                <a:gd name="T83" fmla="*/ 41 h 155"/>
                <a:gd name="T84" fmla="*/ 107 w 115"/>
                <a:gd name="T85" fmla="*/ 33 h 155"/>
                <a:gd name="T86" fmla="*/ 61 w 115"/>
                <a:gd name="T87" fmla="*/ 86 h 155"/>
                <a:gd name="T88" fmla="*/ 60 w 115"/>
                <a:gd name="T89" fmla="*/ 86 h 155"/>
                <a:gd name="T90" fmla="*/ 54 w 115"/>
                <a:gd name="T91" fmla="*/ 88 h 155"/>
                <a:gd name="T92" fmla="*/ 48 w 115"/>
                <a:gd name="T93" fmla="*/ 94 h 155"/>
                <a:gd name="T94" fmla="*/ 45 w 115"/>
                <a:gd name="T95" fmla="*/ 102 h 155"/>
                <a:gd name="T96" fmla="*/ 44 w 115"/>
                <a:gd name="T97" fmla="*/ 113 h 155"/>
                <a:gd name="T98" fmla="*/ 52 w 115"/>
                <a:gd name="T99" fmla="*/ 125 h 155"/>
                <a:gd name="T100" fmla="*/ 56 w 115"/>
                <a:gd name="T101" fmla="*/ 124 h 155"/>
                <a:gd name="T102" fmla="*/ 62 w 115"/>
                <a:gd name="T103" fmla="*/ 121 h 155"/>
                <a:gd name="T104" fmla="*/ 67 w 115"/>
                <a:gd name="T105" fmla="*/ 93 h 155"/>
                <a:gd name="T106" fmla="*/ 62 w 115"/>
                <a:gd name="T107" fmla="*/ 86 h 155"/>
                <a:gd name="T108" fmla="*/ 61 w 115"/>
                <a:gd name="T109" fmla="*/ 8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5" h="155">
                  <a:moveTo>
                    <a:pt x="73" y="42"/>
                  </a:moveTo>
                  <a:cubicBezTo>
                    <a:pt x="73" y="12"/>
                    <a:pt x="73" y="12"/>
                    <a:pt x="73" y="12"/>
                  </a:cubicBezTo>
                  <a:cubicBezTo>
                    <a:pt x="82" y="21"/>
                    <a:pt x="82" y="21"/>
                    <a:pt x="82" y="21"/>
                  </a:cubicBezTo>
                  <a:cubicBezTo>
                    <a:pt x="82" y="33"/>
                    <a:pt x="82" y="33"/>
                    <a:pt x="82" y="33"/>
                  </a:cubicBezTo>
                  <a:cubicBezTo>
                    <a:pt x="94" y="33"/>
                    <a:pt x="94" y="33"/>
                    <a:pt x="94" y="33"/>
                  </a:cubicBezTo>
                  <a:cubicBezTo>
                    <a:pt x="103" y="42"/>
                    <a:pt x="103" y="42"/>
                    <a:pt x="103" y="42"/>
                  </a:cubicBezTo>
                  <a:lnTo>
                    <a:pt x="73" y="42"/>
                  </a:lnTo>
                  <a:close/>
                  <a:moveTo>
                    <a:pt x="91" y="131"/>
                  </a:moveTo>
                  <a:cubicBezTo>
                    <a:pt x="87" y="133"/>
                    <a:pt x="83" y="134"/>
                    <a:pt x="80" y="135"/>
                  </a:cubicBezTo>
                  <a:cubicBezTo>
                    <a:pt x="77" y="136"/>
                    <a:pt x="74" y="136"/>
                    <a:pt x="71" y="136"/>
                  </a:cubicBezTo>
                  <a:cubicBezTo>
                    <a:pt x="65" y="136"/>
                    <a:pt x="62" y="133"/>
                    <a:pt x="61" y="127"/>
                  </a:cubicBezTo>
                  <a:cubicBezTo>
                    <a:pt x="58" y="130"/>
                    <a:pt x="54" y="132"/>
                    <a:pt x="51" y="134"/>
                  </a:cubicBezTo>
                  <a:cubicBezTo>
                    <a:pt x="48" y="135"/>
                    <a:pt x="45" y="135"/>
                    <a:pt x="41" y="135"/>
                  </a:cubicBezTo>
                  <a:cubicBezTo>
                    <a:pt x="36" y="135"/>
                    <a:pt x="32" y="134"/>
                    <a:pt x="29" y="130"/>
                  </a:cubicBezTo>
                  <a:cubicBezTo>
                    <a:pt x="26" y="126"/>
                    <a:pt x="25" y="121"/>
                    <a:pt x="25" y="115"/>
                  </a:cubicBezTo>
                  <a:cubicBezTo>
                    <a:pt x="25" y="110"/>
                    <a:pt x="25" y="105"/>
                    <a:pt x="27" y="101"/>
                  </a:cubicBezTo>
                  <a:cubicBezTo>
                    <a:pt x="29" y="97"/>
                    <a:pt x="31" y="93"/>
                    <a:pt x="34" y="90"/>
                  </a:cubicBezTo>
                  <a:cubicBezTo>
                    <a:pt x="37" y="87"/>
                    <a:pt x="40" y="84"/>
                    <a:pt x="44" y="83"/>
                  </a:cubicBezTo>
                  <a:cubicBezTo>
                    <a:pt x="49" y="81"/>
                    <a:pt x="53" y="80"/>
                    <a:pt x="58" y="80"/>
                  </a:cubicBezTo>
                  <a:cubicBezTo>
                    <a:pt x="59" y="80"/>
                    <a:pt x="60" y="80"/>
                    <a:pt x="61" y="80"/>
                  </a:cubicBezTo>
                  <a:cubicBezTo>
                    <a:pt x="62" y="80"/>
                    <a:pt x="63" y="80"/>
                    <a:pt x="64" y="81"/>
                  </a:cubicBezTo>
                  <a:cubicBezTo>
                    <a:pt x="65" y="81"/>
                    <a:pt x="67" y="81"/>
                    <a:pt x="68" y="82"/>
                  </a:cubicBezTo>
                  <a:cubicBezTo>
                    <a:pt x="69" y="82"/>
                    <a:pt x="71" y="82"/>
                    <a:pt x="73" y="83"/>
                  </a:cubicBezTo>
                  <a:cubicBezTo>
                    <a:pt x="79" y="80"/>
                    <a:pt x="79" y="80"/>
                    <a:pt x="79" y="80"/>
                  </a:cubicBezTo>
                  <a:cubicBezTo>
                    <a:pt x="87" y="80"/>
                    <a:pt x="87" y="80"/>
                    <a:pt x="87" y="80"/>
                  </a:cubicBezTo>
                  <a:cubicBezTo>
                    <a:pt x="79" y="115"/>
                    <a:pt x="79" y="115"/>
                    <a:pt x="79" y="115"/>
                  </a:cubicBezTo>
                  <a:cubicBezTo>
                    <a:pt x="79" y="116"/>
                    <a:pt x="79" y="118"/>
                    <a:pt x="79" y="119"/>
                  </a:cubicBezTo>
                  <a:cubicBezTo>
                    <a:pt x="79" y="120"/>
                    <a:pt x="79" y="121"/>
                    <a:pt x="79" y="121"/>
                  </a:cubicBezTo>
                  <a:cubicBezTo>
                    <a:pt x="79" y="123"/>
                    <a:pt x="79" y="125"/>
                    <a:pt x="80" y="126"/>
                  </a:cubicBezTo>
                  <a:cubicBezTo>
                    <a:pt x="81" y="127"/>
                    <a:pt x="82" y="127"/>
                    <a:pt x="84" y="127"/>
                  </a:cubicBezTo>
                  <a:cubicBezTo>
                    <a:pt x="86" y="127"/>
                    <a:pt x="88" y="127"/>
                    <a:pt x="92" y="126"/>
                  </a:cubicBezTo>
                  <a:lnTo>
                    <a:pt x="91" y="131"/>
                  </a:lnTo>
                  <a:close/>
                  <a:moveTo>
                    <a:pt x="107" y="33"/>
                  </a:moveTo>
                  <a:cubicBezTo>
                    <a:pt x="82" y="8"/>
                    <a:pt x="82" y="8"/>
                    <a:pt x="82" y="8"/>
                  </a:cubicBezTo>
                  <a:cubicBezTo>
                    <a:pt x="74" y="0"/>
                    <a:pt x="74" y="0"/>
                    <a:pt x="74" y="0"/>
                  </a:cubicBezTo>
                  <a:cubicBezTo>
                    <a:pt x="8" y="0"/>
                    <a:pt x="8" y="0"/>
                    <a:pt x="8" y="0"/>
                  </a:cubicBezTo>
                  <a:cubicBezTo>
                    <a:pt x="4" y="0"/>
                    <a:pt x="0" y="4"/>
                    <a:pt x="0" y="8"/>
                  </a:cubicBezTo>
                  <a:cubicBezTo>
                    <a:pt x="0" y="147"/>
                    <a:pt x="0" y="147"/>
                    <a:pt x="0" y="147"/>
                  </a:cubicBezTo>
                  <a:cubicBezTo>
                    <a:pt x="0" y="151"/>
                    <a:pt x="4" y="155"/>
                    <a:pt x="8" y="155"/>
                  </a:cubicBezTo>
                  <a:cubicBezTo>
                    <a:pt x="107" y="155"/>
                    <a:pt x="107" y="155"/>
                    <a:pt x="107" y="155"/>
                  </a:cubicBezTo>
                  <a:cubicBezTo>
                    <a:pt x="112" y="155"/>
                    <a:pt x="115" y="151"/>
                    <a:pt x="115" y="147"/>
                  </a:cubicBezTo>
                  <a:cubicBezTo>
                    <a:pt x="115" y="41"/>
                    <a:pt x="115" y="41"/>
                    <a:pt x="115" y="41"/>
                  </a:cubicBezTo>
                  <a:lnTo>
                    <a:pt x="107" y="33"/>
                  </a:lnTo>
                  <a:close/>
                  <a:moveTo>
                    <a:pt x="61" y="86"/>
                  </a:moveTo>
                  <a:cubicBezTo>
                    <a:pt x="60" y="86"/>
                    <a:pt x="60" y="86"/>
                    <a:pt x="60" y="86"/>
                  </a:cubicBezTo>
                  <a:cubicBezTo>
                    <a:pt x="58" y="86"/>
                    <a:pt x="56" y="87"/>
                    <a:pt x="54" y="88"/>
                  </a:cubicBezTo>
                  <a:cubicBezTo>
                    <a:pt x="52" y="90"/>
                    <a:pt x="50" y="92"/>
                    <a:pt x="48" y="94"/>
                  </a:cubicBezTo>
                  <a:cubicBezTo>
                    <a:pt x="47" y="96"/>
                    <a:pt x="46" y="99"/>
                    <a:pt x="45" y="102"/>
                  </a:cubicBezTo>
                  <a:cubicBezTo>
                    <a:pt x="44" y="106"/>
                    <a:pt x="44" y="109"/>
                    <a:pt x="44" y="113"/>
                  </a:cubicBezTo>
                  <a:cubicBezTo>
                    <a:pt x="44" y="121"/>
                    <a:pt x="46" y="125"/>
                    <a:pt x="52" y="125"/>
                  </a:cubicBezTo>
                  <a:cubicBezTo>
                    <a:pt x="53" y="125"/>
                    <a:pt x="54" y="124"/>
                    <a:pt x="56" y="124"/>
                  </a:cubicBezTo>
                  <a:cubicBezTo>
                    <a:pt x="57" y="123"/>
                    <a:pt x="59" y="123"/>
                    <a:pt x="62" y="121"/>
                  </a:cubicBezTo>
                  <a:cubicBezTo>
                    <a:pt x="67" y="93"/>
                    <a:pt x="67" y="93"/>
                    <a:pt x="67" y="93"/>
                  </a:cubicBezTo>
                  <a:cubicBezTo>
                    <a:pt x="62" y="86"/>
                    <a:pt x="62" y="86"/>
                    <a:pt x="62" y="86"/>
                  </a:cubicBezTo>
                  <a:cubicBezTo>
                    <a:pt x="62" y="86"/>
                    <a:pt x="61" y="86"/>
                    <a:pt x="61" y="86"/>
                  </a:cubicBezTo>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grpSp>
        <p:nvGrpSpPr>
          <p:cNvPr id="4" name="Group 3"/>
          <p:cNvGrpSpPr/>
          <p:nvPr/>
        </p:nvGrpSpPr>
        <p:grpSpPr>
          <a:xfrm>
            <a:off x="686324" y="3649417"/>
            <a:ext cx="8092760" cy="590715"/>
            <a:chOff x="686324" y="3832297"/>
            <a:chExt cx="8092760" cy="590715"/>
          </a:xfrm>
        </p:grpSpPr>
        <p:sp>
          <p:nvSpPr>
            <p:cNvPr id="34" name="TextBox 33"/>
            <p:cNvSpPr txBox="1"/>
            <p:nvPr/>
          </p:nvSpPr>
          <p:spPr>
            <a:xfrm>
              <a:off x="1411593" y="3832297"/>
              <a:ext cx="7367491" cy="523220"/>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Provide the make and model of the item to be delivered </a:t>
              </a:r>
              <a:r>
                <a:rPr lang="en-US" dirty="0" smtClean="0">
                  <a:latin typeface="+mj-lt"/>
                </a:rPr>
                <a:t>by the successful Offeror for acquisitions of commercial items.</a:t>
              </a:r>
            </a:p>
          </p:txBody>
        </p:sp>
        <p:sp>
          <p:nvSpPr>
            <p:cNvPr id="54" name="Freeform 15"/>
            <p:cNvSpPr>
              <a:spLocks noEditPoints="1"/>
            </p:cNvSpPr>
            <p:nvPr/>
          </p:nvSpPr>
          <p:spPr bwMode="auto">
            <a:xfrm>
              <a:off x="686324" y="3857020"/>
              <a:ext cx="485822" cy="565992"/>
            </a:xfrm>
            <a:custGeom>
              <a:avLst/>
              <a:gdLst>
                <a:gd name="T0" fmla="*/ 104 w 152"/>
                <a:gd name="T1" fmla="*/ 46 h 177"/>
                <a:gd name="T2" fmla="*/ 104 w 152"/>
                <a:gd name="T3" fmla="*/ 31 h 177"/>
                <a:gd name="T4" fmla="*/ 32 w 152"/>
                <a:gd name="T5" fmla="*/ 38 h 177"/>
                <a:gd name="T6" fmla="*/ 144 w 152"/>
                <a:gd name="T7" fmla="*/ 45 h 177"/>
                <a:gd name="T8" fmla="*/ 80 w 152"/>
                <a:gd name="T9" fmla="*/ 143 h 177"/>
                <a:gd name="T10" fmla="*/ 92 w 152"/>
                <a:gd name="T11" fmla="*/ 154 h 177"/>
                <a:gd name="T12" fmla="*/ 144 w 152"/>
                <a:gd name="T13" fmla="*/ 45 h 177"/>
                <a:gd name="T14" fmla="*/ 76 w 152"/>
                <a:gd name="T15" fmla="*/ 9 h 177"/>
                <a:gd name="T16" fmla="*/ 76 w 152"/>
                <a:gd name="T17" fmla="*/ 68 h 177"/>
                <a:gd name="T18" fmla="*/ 72 w 152"/>
                <a:gd name="T19" fmla="*/ 75 h 177"/>
                <a:gd name="T20" fmla="*/ 8 w 152"/>
                <a:gd name="T21" fmla="*/ 130 h 177"/>
                <a:gd name="T22" fmla="*/ 72 w 152"/>
                <a:gd name="T23" fmla="*/ 75 h 177"/>
                <a:gd name="T24" fmla="*/ 152 w 152"/>
                <a:gd name="T25" fmla="*/ 132 h 177"/>
                <a:gd name="T26" fmla="*/ 140 w 152"/>
                <a:gd name="T27" fmla="*/ 140 h 177"/>
                <a:gd name="T28" fmla="*/ 138 w 152"/>
                <a:gd name="T29" fmla="*/ 148 h 177"/>
                <a:gd name="T30" fmla="*/ 77 w 152"/>
                <a:gd name="T31" fmla="*/ 177 h 177"/>
                <a:gd name="T32" fmla="*/ 74 w 152"/>
                <a:gd name="T33" fmla="*/ 177 h 177"/>
                <a:gd name="T34" fmla="*/ 14 w 152"/>
                <a:gd name="T35" fmla="*/ 148 h 177"/>
                <a:gd name="T36" fmla="*/ 12 w 152"/>
                <a:gd name="T37" fmla="*/ 140 h 177"/>
                <a:gd name="T38" fmla="*/ 0 w 152"/>
                <a:gd name="T39" fmla="*/ 132 h 177"/>
                <a:gd name="T40" fmla="*/ 0 w 152"/>
                <a:gd name="T41" fmla="*/ 38 h 177"/>
                <a:gd name="T42" fmla="*/ 0 w 152"/>
                <a:gd name="T43" fmla="*/ 37 h 177"/>
                <a:gd name="T44" fmla="*/ 74 w 152"/>
                <a:gd name="T45" fmla="*/ 1 h 177"/>
                <a:gd name="T46" fmla="*/ 75 w 152"/>
                <a:gd name="T47" fmla="*/ 0 h 177"/>
                <a:gd name="T48" fmla="*/ 76 w 152"/>
                <a:gd name="T49" fmla="*/ 0 h 177"/>
                <a:gd name="T50" fmla="*/ 77 w 152"/>
                <a:gd name="T51" fmla="*/ 1 h 177"/>
                <a:gd name="T52" fmla="*/ 151 w 152"/>
                <a:gd name="T53" fmla="*/ 37 h 177"/>
                <a:gd name="T54" fmla="*/ 152 w 152"/>
                <a:gd name="T55" fmla="*/ 38 h 177"/>
                <a:gd name="T56" fmla="*/ 64 w 152"/>
                <a:gd name="T57" fmla="*/ 147 h 177"/>
                <a:gd name="T58" fmla="*/ 16 w 152"/>
                <a:gd name="T59" fmla="*/ 76 h 177"/>
                <a:gd name="T60" fmla="*/ 27 w 152"/>
                <a:gd name="T61" fmla="*/ 63 h 177"/>
                <a:gd name="T62" fmla="*/ 64 w 152"/>
                <a:gd name="T63" fmla="*/ 14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77">
                  <a:moveTo>
                    <a:pt x="48" y="46"/>
                  </a:moveTo>
                  <a:cubicBezTo>
                    <a:pt x="104" y="46"/>
                    <a:pt x="104" y="46"/>
                    <a:pt x="104" y="46"/>
                  </a:cubicBezTo>
                  <a:cubicBezTo>
                    <a:pt x="120" y="38"/>
                    <a:pt x="120" y="38"/>
                    <a:pt x="120" y="38"/>
                  </a:cubicBezTo>
                  <a:cubicBezTo>
                    <a:pt x="104" y="31"/>
                    <a:pt x="104" y="31"/>
                    <a:pt x="104" y="31"/>
                  </a:cubicBezTo>
                  <a:cubicBezTo>
                    <a:pt x="47" y="31"/>
                    <a:pt x="47" y="31"/>
                    <a:pt x="47" y="31"/>
                  </a:cubicBezTo>
                  <a:cubicBezTo>
                    <a:pt x="32" y="38"/>
                    <a:pt x="32" y="38"/>
                    <a:pt x="32" y="38"/>
                  </a:cubicBezTo>
                  <a:lnTo>
                    <a:pt x="48" y="46"/>
                  </a:lnTo>
                  <a:close/>
                  <a:moveTo>
                    <a:pt x="144" y="45"/>
                  </a:moveTo>
                  <a:cubicBezTo>
                    <a:pt x="132" y="50"/>
                    <a:pt x="132" y="50"/>
                    <a:pt x="132" y="50"/>
                  </a:cubicBezTo>
                  <a:cubicBezTo>
                    <a:pt x="80" y="143"/>
                    <a:pt x="80" y="143"/>
                    <a:pt x="80" y="143"/>
                  </a:cubicBezTo>
                  <a:cubicBezTo>
                    <a:pt x="80" y="160"/>
                    <a:pt x="80" y="160"/>
                    <a:pt x="80" y="160"/>
                  </a:cubicBezTo>
                  <a:cubicBezTo>
                    <a:pt x="92" y="154"/>
                    <a:pt x="92" y="154"/>
                    <a:pt x="92" y="154"/>
                  </a:cubicBezTo>
                  <a:cubicBezTo>
                    <a:pt x="144" y="62"/>
                    <a:pt x="144" y="62"/>
                    <a:pt x="144" y="62"/>
                  </a:cubicBezTo>
                  <a:lnTo>
                    <a:pt x="144" y="45"/>
                  </a:lnTo>
                  <a:close/>
                  <a:moveTo>
                    <a:pt x="139" y="38"/>
                  </a:moveTo>
                  <a:cubicBezTo>
                    <a:pt x="76" y="9"/>
                    <a:pt x="76" y="9"/>
                    <a:pt x="76" y="9"/>
                  </a:cubicBezTo>
                  <a:cubicBezTo>
                    <a:pt x="13" y="38"/>
                    <a:pt x="13" y="38"/>
                    <a:pt x="13" y="38"/>
                  </a:cubicBezTo>
                  <a:cubicBezTo>
                    <a:pt x="76" y="68"/>
                    <a:pt x="76" y="68"/>
                    <a:pt x="76" y="68"/>
                  </a:cubicBezTo>
                  <a:lnTo>
                    <a:pt x="139" y="38"/>
                  </a:lnTo>
                  <a:close/>
                  <a:moveTo>
                    <a:pt x="72" y="75"/>
                  </a:moveTo>
                  <a:cubicBezTo>
                    <a:pt x="8" y="45"/>
                    <a:pt x="8" y="45"/>
                    <a:pt x="8" y="45"/>
                  </a:cubicBezTo>
                  <a:cubicBezTo>
                    <a:pt x="8" y="130"/>
                    <a:pt x="8" y="130"/>
                    <a:pt x="8" y="130"/>
                  </a:cubicBezTo>
                  <a:cubicBezTo>
                    <a:pt x="72" y="160"/>
                    <a:pt x="72" y="160"/>
                    <a:pt x="72" y="160"/>
                  </a:cubicBezTo>
                  <a:lnTo>
                    <a:pt x="72" y="75"/>
                  </a:lnTo>
                  <a:close/>
                  <a:moveTo>
                    <a:pt x="152" y="38"/>
                  </a:moveTo>
                  <a:cubicBezTo>
                    <a:pt x="152" y="132"/>
                    <a:pt x="152" y="132"/>
                    <a:pt x="152" y="132"/>
                  </a:cubicBezTo>
                  <a:cubicBezTo>
                    <a:pt x="152" y="134"/>
                    <a:pt x="151" y="135"/>
                    <a:pt x="149" y="136"/>
                  </a:cubicBezTo>
                  <a:cubicBezTo>
                    <a:pt x="140" y="140"/>
                    <a:pt x="140" y="140"/>
                    <a:pt x="140" y="140"/>
                  </a:cubicBezTo>
                  <a:cubicBezTo>
                    <a:pt x="140" y="145"/>
                    <a:pt x="140" y="145"/>
                    <a:pt x="140" y="145"/>
                  </a:cubicBezTo>
                  <a:cubicBezTo>
                    <a:pt x="140" y="146"/>
                    <a:pt x="139" y="148"/>
                    <a:pt x="138" y="148"/>
                  </a:cubicBezTo>
                  <a:cubicBezTo>
                    <a:pt x="77" y="177"/>
                    <a:pt x="77" y="177"/>
                    <a:pt x="77" y="177"/>
                  </a:cubicBezTo>
                  <a:cubicBezTo>
                    <a:pt x="77" y="177"/>
                    <a:pt x="77" y="177"/>
                    <a:pt x="77" y="177"/>
                  </a:cubicBezTo>
                  <a:cubicBezTo>
                    <a:pt x="77" y="177"/>
                    <a:pt x="76" y="177"/>
                    <a:pt x="76" y="177"/>
                  </a:cubicBezTo>
                  <a:cubicBezTo>
                    <a:pt x="75" y="177"/>
                    <a:pt x="75" y="177"/>
                    <a:pt x="74" y="177"/>
                  </a:cubicBezTo>
                  <a:cubicBezTo>
                    <a:pt x="74" y="177"/>
                    <a:pt x="74" y="177"/>
                    <a:pt x="74" y="177"/>
                  </a:cubicBezTo>
                  <a:cubicBezTo>
                    <a:pt x="14" y="148"/>
                    <a:pt x="14" y="148"/>
                    <a:pt x="14" y="148"/>
                  </a:cubicBezTo>
                  <a:cubicBezTo>
                    <a:pt x="13" y="148"/>
                    <a:pt x="12" y="146"/>
                    <a:pt x="12" y="145"/>
                  </a:cubicBezTo>
                  <a:cubicBezTo>
                    <a:pt x="12" y="140"/>
                    <a:pt x="12" y="140"/>
                    <a:pt x="12" y="140"/>
                  </a:cubicBezTo>
                  <a:cubicBezTo>
                    <a:pt x="2" y="136"/>
                    <a:pt x="2" y="136"/>
                    <a:pt x="2" y="136"/>
                  </a:cubicBezTo>
                  <a:cubicBezTo>
                    <a:pt x="1" y="135"/>
                    <a:pt x="0" y="134"/>
                    <a:pt x="0" y="132"/>
                  </a:cubicBezTo>
                  <a:cubicBezTo>
                    <a:pt x="0" y="38"/>
                    <a:pt x="0" y="38"/>
                    <a:pt x="0" y="38"/>
                  </a:cubicBezTo>
                  <a:cubicBezTo>
                    <a:pt x="0" y="38"/>
                    <a:pt x="0" y="38"/>
                    <a:pt x="0" y="38"/>
                  </a:cubicBezTo>
                  <a:cubicBezTo>
                    <a:pt x="0" y="38"/>
                    <a:pt x="0" y="38"/>
                    <a:pt x="0" y="38"/>
                  </a:cubicBezTo>
                  <a:cubicBezTo>
                    <a:pt x="0" y="38"/>
                    <a:pt x="0" y="38"/>
                    <a:pt x="0" y="37"/>
                  </a:cubicBezTo>
                  <a:cubicBezTo>
                    <a:pt x="0" y="36"/>
                    <a:pt x="1" y="35"/>
                    <a:pt x="2" y="35"/>
                  </a:cubicBezTo>
                  <a:cubicBezTo>
                    <a:pt x="74" y="1"/>
                    <a:pt x="74" y="1"/>
                    <a:pt x="74" y="1"/>
                  </a:cubicBezTo>
                  <a:cubicBezTo>
                    <a:pt x="74" y="1"/>
                    <a:pt x="74" y="1"/>
                    <a:pt x="74" y="1"/>
                  </a:cubicBezTo>
                  <a:cubicBezTo>
                    <a:pt x="75" y="0"/>
                    <a:pt x="75" y="0"/>
                    <a:pt x="75" y="0"/>
                  </a:cubicBezTo>
                  <a:cubicBezTo>
                    <a:pt x="75" y="0"/>
                    <a:pt x="76" y="0"/>
                    <a:pt x="76" y="0"/>
                  </a:cubicBezTo>
                  <a:cubicBezTo>
                    <a:pt x="76" y="0"/>
                    <a:pt x="76" y="0"/>
                    <a:pt x="76" y="0"/>
                  </a:cubicBezTo>
                  <a:cubicBezTo>
                    <a:pt x="77" y="0"/>
                    <a:pt x="77" y="0"/>
                    <a:pt x="77" y="1"/>
                  </a:cubicBezTo>
                  <a:cubicBezTo>
                    <a:pt x="77" y="1"/>
                    <a:pt x="77" y="1"/>
                    <a:pt x="77" y="1"/>
                  </a:cubicBezTo>
                  <a:cubicBezTo>
                    <a:pt x="149" y="35"/>
                    <a:pt x="149" y="35"/>
                    <a:pt x="149" y="35"/>
                  </a:cubicBezTo>
                  <a:cubicBezTo>
                    <a:pt x="150" y="35"/>
                    <a:pt x="151" y="36"/>
                    <a:pt x="151" y="37"/>
                  </a:cubicBezTo>
                  <a:cubicBezTo>
                    <a:pt x="151" y="38"/>
                    <a:pt x="151" y="38"/>
                    <a:pt x="151" y="38"/>
                  </a:cubicBezTo>
                  <a:cubicBezTo>
                    <a:pt x="152" y="38"/>
                    <a:pt x="152" y="38"/>
                    <a:pt x="152" y="38"/>
                  </a:cubicBezTo>
                  <a:cubicBezTo>
                    <a:pt x="152" y="38"/>
                    <a:pt x="152" y="38"/>
                    <a:pt x="152" y="38"/>
                  </a:cubicBezTo>
                  <a:moveTo>
                    <a:pt x="64" y="147"/>
                  </a:moveTo>
                  <a:cubicBezTo>
                    <a:pt x="53" y="142"/>
                    <a:pt x="53" y="142"/>
                    <a:pt x="53" y="142"/>
                  </a:cubicBezTo>
                  <a:cubicBezTo>
                    <a:pt x="16" y="76"/>
                    <a:pt x="16" y="76"/>
                    <a:pt x="16" y="76"/>
                  </a:cubicBezTo>
                  <a:cubicBezTo>
                    <a:pt x="16" y="57"/>
                    <a:pt x="16" y="57"/>
                    <a:pt x="16" y="57"/>
                  </a:cubicBezTo>
                  <a:cubicBezTo>
                    <a:pt x="27" y="63"/>
                    <a:pt x="27" y="63"/>
                    <a:pt x="27" y="63"/>
                  </a:cubicBezTo>
                  <a:cubicBezTo>
                    <a:pt x="64" y="129"/>
                    <a:pt x="64" y="129"/>
                    <a:pt x="64" y="129"/>
                  </a:cubicBezTo>
                  <a:lnTo>
                    <a:pt x="64" y="147"/>
                  </a:lnTo>
                  <a:close/>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grpSp>
        <p:nvGrpSpPr>
          <p:cNvPr id="6" name="Group 5"/>
          <p:cNvGrpSpPr/>
          <p:nvPr/>
        </p:nvGrpSpPr>
        <p:grpSpPr>
          <a:xfrm>
            <a:off x="674592" y="4348696"/>
            <a:ext cx="8119085" cy="738664"/>
            <a:chOff x="674592" y="4531576"/>
            <a:chExt cx="8119085" cy="738664"/>
          </a:xfrm>
        </p:grpSpPr>
        <p:sp>
          <p:nvSpPr>
            <p:cNvPr id="46" name="TextBox 45"/>
            <p:cNvSpPr txBox="1"/>
            <p:nvPr/>
          </p:nvSpPr>
          <p:spPr>
            <a:xfrm>
              <a:off x="1426186" y="4531576"/>
              <a:ext cx="7367491" cy="738664"/>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Provide responses to relevant questions </a:t>
              </a:r>
              <a:r>
                <a:rPr lang="en-US" dirty="0" smtClean="0">
                  <a:latin typeface="+mj-lt"/>
                </a:rPr>
                <a:t>about whether source selection procedures contained in the Solicitation, applicable regulations, and other applicable authorities were followed.</a:t>
              </a:r>
            </a:p>
          </p:txBody>
        </p:sp>
        <p:sp>
          <p:nvSpPr>
            <p:cNvPr id="55" name="Freeform 14"/>
            <p:cNvSpPr>
              <a:spLocks noEditPoints="1"/>
            </p:cNvSpPr>
            <p:nvPr/>
          </p:nvSpPr>
          <p:spPr bwMode="auto">
            <a:xfrm>
              <a:off x="674592" y="4623340"/>
              <a:ext cx="514684" cy="463550"/>
            </a:xfrm>
            <a:custGeom>
              <a:avLst/>
              <a:gdLst>
                <a:gd name="T0" fmla="*/ 71 w 161"/>
                <a:gd name="T1" fmla="*/ 75 h 146"/>
                <a:gd name="T2" fmla="*/ 100 w 161"/>
                <a:gd name="T3" fmla="*/ 46 h 146"/>
                <a:gd name="T4" fmla="*/ 142 w 161"/>
                <a:gd name="T5" fmla="*/ 46 h 146"/>
                <a:gd name="T6" fmla="*/ 145 w 161"/>
                <a:gd name="T7" fmla="*/ 46 h 146"/>
                <a:gd name="T8" fmla="*/ 145 w 161"/>
                <a:gd name="T9" fmla="*/ 26 h 146"/>
                <a:gd name="T10" fmla="*/ 119 w 161"/>
                <a:gd name="T11" fmla="*/ 0 h 146"/>
                <a:gd name="T12" fmla="*/ 26 w 161"/>
                <a:gd name="T13" fmla="*/ 0 h 146"/>
                <a:gd name="T14" fmla="*/ 0 w 161"/>
                <a:gd name="T15" fmla="*/ 26 h 146"/>
                <a:gd name="T16" fmla="*/ 0 w 161"/>
                <a:gd name="T17" fmla="*/ 56 h 146"/>
                <a:gd name="T18" fmla="*/ 26 w 161"/>
                <a:gd name="T19" fmla="*/ 82 h 146"/>
                <a:gd name="T20" fmla="*/ 33 w 161"/>
                <a:gd name="T21" fmla="*/ 82 h 146"/>
                <a:gd name="T22" fmla="*/ 15 w 161"/>
                <a:gd name="T23" fmla="*/ 122 h 146"/>
                <a:gd name="T24" fmla="*/ 56 w 161"/>
                <a:gd name="T25" fmla="*/ 82 h 146"/>
                <a:gd name="T26" fmla="*/ 71 w 161"/>
                <a:gd name="T27" fmla="*/ 82 h 146"/>
                <a:gd name="T28" fmla="*/ 71 w 161"/>
                <a:gd name="T29" fmla="*/ 75 h 146"/>
                <a:gd name="T30" fmla="*/ 142 w 161"/>
                <a:gd name="T31" fmla="*/ 55 h 146"/>
                <a:gd name="T32" fmla="*/ 161 w 161"/>
                <a:gd name="T33" fmla="*/ 75 h 146"/>
                <a:gd name="T34" fmla="*/ 161 w 161"/>
                <a:gd name="T35" fmla="*/ 97 h 146"/>
                <a:gd name="T36" fmla="*/ 142 w 161"/>
                <a:gd name="T37" fmla="*/ 117 h 146"/>
                <a:gd name="T38" fmla="*/ 127 w 161"/>
                <a:gd name="T39" fmla="*/ 117 h 146"/>
                <a:gd name="T40" fmla="*/ 140 w 161"/>
                <a:gd name="T41" fmla="*/ 146 h 146"/>
                <a:gd name="T42" fmla="*/ 110 w 161"/>
                <a:gd name="T43" fmla="*/ 117 h 146"/>
                <a:gd name="T44" fmla="*/ 100 w 161"/>
                <a:gd name="T45" fmla="*/ 117 h 146"/>
                <a:gd name="T46" fmla="*/ 81 w 161"/>
                <a:gd name="T47" fmla="*/ 97 h 146"/>
                <a:gd name="T48" fmla="*/ 81 w 161"/>
                <a:gd name="T49" fmla="*/ 75 h 146"/>
                <a:gd name="T50" fmla="*/ 100 w 161"/>
                <a:gd name="T51" fmla="*/ 55 h 146"/>
                <a:gd name="T52" fmla="*/ 142 w 161"/>
                <a:gd name="T53" fmla="*/ 5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1" h="146">
                  <a:moveTo>
                    <a:pt x="71" y="75"/>
                  </a:moveTo>
                  <a:cubicBezTo>
                    <a:pt x="71" y="63"/>
                    <a:pt x="79" y="46"/>
                    <a:pt x="100" y="46"/>
                  </a:cubicBezTo>
                  <a:cubicBezTo>
                    <a:pt x="142" y="46"/>
                    <a:pt x="142" y="46"/>
                    <a:pt x="142" y="46"/>
                  </a:cubicBezTo>
                  <a:cubicBezTo>
                    <a:pt x="143" y="46"/>
                    <a:pt x="144" y="46"/>
                    <a:pt x="145" y="46"/>
                  </a:cubicBezTo>
                  <a:cubicBezTo>
                    <a:pt x="145" y="26"/>
                    <a:pt x="145" y="26"/>
                    <a:pt x="145" y="26"/>
                  </a:cubicBezTo>
                  <a:cubicBezTo>
                    <a:pt x="145" y="26"/>
                    <a:pt x="145" y="0"/>
                    <a:pt x="119" y="0"/>
                  </a:cubicBezTo>
                  <a:cubicBezTo>
                    <a:pt x="26" y="0"/>
                    <a:pt x="26" y="0"/>
                    <a:pt x="26" y="0"/>
                  </a:cubicBezTo>
                  <a:cubicBezTo>
                    <a:pt x="26" y="0"/>
                    <a:pt x="0" y="0"/>
                    <a:pt x="0" y="26"/>
                  </a:cubicBezTo>
                  <a:cubicBezTo>
                    <a:pt x="0" y="56"/>
                    <a:pt x="0" y="56"/>
                    <a:pt x="0" y="56"/>
                  </a:cubicBezTo>
                  <a:cubicBezTo>
                    <a:pt x="0" y="56"/>
                    <a:pt x="0" y="82"/>
                    <a:pt x="26" y="82"/>
                  </a:cubicBezTo>
                  <a:cubicBezTo>
                    <a:pt x="33" y="82"/>
                    <a:pt x="33" y="82"/>
                    <a:pt x="33" y="82"/>
                  </a:cubicBezTo>
                  <a:cubicBezTo>
                    <a:pt x="31" y="95"/>
                    <a:pt x="27" y="112"/>
                    <a:pt x="15" y="122"/>
                  </a:cubicBezTo>
                  <a:cubicBezTo>
                    <a:pt x="15" y="122"/>
                    <a:pt x="47" y="110"/>
                    <a:pt x="56" y="82"/>
                  </a:cubicBezTo>
                  <a:cubicBezTo>
                    <a:pt x="71" y="82"/>
                    <a:pt x="71" y="82"/>
                    <a:pt x="71" y="82"/>
                  </a:cubicBezTo>
                  <a:lnTo>
                    <a:pt x="71" y="75"/>
                  </a:lnTo>
                  <a:close/>
                  <a:moveTo>
                    <a:pt x="142" y="55"/>
                  </a:moveTo>
                  <a:cubicBezTo>
                    <a:pt x="142" y="55"/>
                    <a:pt x="161" y="55"/>
                    <a:pt x="161" y="75"/>
                  </a:cubicBezTo>
                  <a:cubicBezTo>
                    <a:pt x="161" y="97"/>
                    <a:pt x="161" y="97"/>
                    <a:pt x="161" y="97"/>
                  </a:cubicBezTo>
                  <a:cubicBezTo>
                    <a:pt x="161" y="97"/>
                    <a:pt x="161" y="117"/>
                    <a:pt x="142" y="117"/>
                  </a:cubicBezTo>
                  <a:cubicBezTo>
                    <a:pt x="127" y="117"/>
                    <a:pt x="127" y="117"/>
                    <a:pt x="127" y="117"/>
                  </a:cubicBezTo>
                  <a:cubicBezTo>
                    <a:pt x="128" y="126"/>
                    <a:pt x="131" y="139"/>
                    <a:pt x="140" y="146"/>
                  </a:cubicBezTo>
                  <a:cubicBezTo>
                    <a:pt x="140" y="146"/>
                    <a:pt x="117" y="137"/>
                    <a:pt x="110" y="117"/>
                  </a:cubicBezTo>
                  <a:cubicBezTo>
                    <a:pt x="100" y="117"/>
                    <a:pt x="100" y="117"/>
                    <a:pt x="100" y="117"/>
                  </a:cubicBezTo>
                  <a:cubicBezTo>
                    <a:pt x="100" y="117"/>
                    <a:pt x="81" y="117"/>
                    <a:pt x="81" y="97"/>
                  </a:cubicBezTo>
                  <a:cubicBezTo>
                    <a:pt x="81" y="75"/>
                    <a:pt x="81" y="75"/>
                    <a:pt x="81" y="75"/>
                  </a:cubicBezTo>
                  <a:cubicBezTo>
                    <a:pt x="81" y="75"/>
                    <a:pt x="81" y="55"/>
                    <a:pt x="100" y="55"/>
                  </a:cubicBezTo>
                  <a:lnTo>
                    <a:pt x="142" y="55"/>
                  </a:lnTo>
                  <a:close/>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sp>
        <p:nvSpPr>
          <p:cNvPr id="18" name="TextBox 17"/>
          <p:cNvSpPr txBox="1"/>
          <p:nvPr/>
        </p:nvSpPr>
        <p:spPr>
          <a:xfrm>
            <a:off x="260985" y="6240780"/>
            <a:ext cx="2241319" cy="246221"/>
          </a:xfrm>
          <a:prstGeom prst="rect">
            <a:avLst/>
          </a:prstGeom>
          <a:noFill/>
        </p:spPr>
        <p:txBody>
          <a:bodyPr wrap="none" rtlCol="0">
            <a:spAutoFit/>
          </a:bodyPr>
          <a:lstStyle/>
          <a:p>
            <a:r>
              <a:rPr lang="en-US" sz="1000" dirty="0" smtClean="0">
                <a:solidFill>
                  <a:schemeClr val="bg1"/>
                </a:solidFill>
                <a:latin typeface="Arial Black" panose="020B0A04020102020204" pitchFamily="34" charset="0"/>
              </a:rPr>
              <a:t>Version 1.0 | September 2021</a:t>
            </a:r>
          </a:p>
        </p:txBody>
      </p:sp>
    </p:spTree>
    <p:extLst>
      <p:ext uri="{BB962C8B-B14F-4D97-AF65-F5344CB8AC3E}">
        <p14:creationId xmlns:p14="http://schemas.microsoft.com/office/powerpoint/2010/main" val="3796769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txBox="1">
            <a:spLocks noChangeArrowheads="1"/>
          </p:cNvSpPr>
          <p:nvPr/>
        </p:nvSpPr>
        <p:spPr bwMode="auto">
          <a:xfrm>
            <a:off x="242888" y="141531"/>
            <a:ext cx="836185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a:lstStyle>
          <a:p>
            <a:pPr eaLnBrk="1" hangingPunct="1"/>
            <a:r>
              <a:rPr lang="en-US" altLang="en-US" sz="2800" kern="0" dirty="0" smtClean="0">
                <a:latin typeface="Arial Black" panose="020B0A04020102020204" pitchFamily="34" charset="0"/>
              </a:rPr>
              <a:t>Debriefing Memorandum of Contract File</a:t>
            </a:r>
            <a:endParaRPr lang="en-US" altLang="en-US" sz="2800" kern="0" dirty="0">
              <a:latin typeface="Arial Black" panose="020B0A04020102020204" pitchFamily="34" charset="0"/>
            </a:endParaRPr>
          </a:p>
        </p:txBody>
      </p:sp>
      <p:sp>
        <p:nvSpPr>
          <p:cNvPr id="2" name="Rectangle 1"/>
          <p:cNvSpPr/>
          <p:nvPr/>
        </p:nvSpPr>
        <p:spPr bwMode="auto">
          <a:xfrm>
            <a:off x="367011" y="1057275"/>
            <a:ext cx="8426666" cy="283464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cxnSp>
        <p:nvCxnSpPr>
          <p:cNvPr id="11" name="Straight Connector 10"/>
          <p:cNvCxnSpPr/>
          <p:nvPr/>
        </p:nvCxnSpPr>
        <p:spPr bwMode="auto">
          <a:xfrm>
            <a:off x="9982200" y="1057275"/>
            <a:ext cx="914400" cy="914400"/>
          </a:xfrm>
          <a:prstGeom prst="line">
            <a:avLst/>
          </a:prstGeom>
          <a:noFill/>
          <a:ln w="9525" cap="flat" cmpd="sng" algn="ctr">
            <a:noFill/>
            <a:prstDash val="solid"/>
            <a:round/>
            <a:headEnd type="none" w="med" len="med"/>
            <a:tailEnd type="none" w="med" len="med"/>
          </a:ln>
          <a:effectLst/>
        </p:spPr>
      </p:cxnSp>
      <p:sp>
        <p:nvSpPr>
          <p:cNvPr id="3" name="TextBox 2"/>
          <p:cNvSpPr txBox="1"/>
          <p:nvPr/>
        </p:nvSpPr>
        <p:spPr>
          <a:xfrm>
            <a:off x="674592" y="1261848"/>
            <a:ext cx="7875889" cy="1785104"/>
          </a:xfrm>
          <a:prstGeom prst="rect">
            <a:avLst/>
          </a:prstGeom>
          <a:noFill/>
        </p:spPr>
        <p:txBody>
          <a:bodyPr wrap="square" rtlCol="0">
            <a:spAutoFit/>
          </a:bodyPr>
          <a:lstStyle/>
          <a:p>
            <a:pPr marL="285750" indent="-285750">
              <a:spcBef>
                <a:spcPts val="600"/>
              </a:spcBef>
              <a:spcAft>
                <a:spcPts val="600"/>
              </a:spcAft>
              <a:buClr>
                <a:srgbClr val="1D2F68"/>
              </a:buClr>
              <a:buFont typeface="Arial Black" panose="020B0A04020102020204" pitchFamily="34" charset="0"/>
              <a:buChar char="+"/>
            </a:pPr>
            <a:r>
              <a:rPr lang="en-US" dirty="0" smtClean="0">
                <a:solidFill>
                  <a:srgbClr val="1D2F68"/>
                </a:solidFill>
                <a:latin typeface="Arial Black" panose="020B0A04020102020204" pitchFamily="34" charset="0"/>
              </a:rPr>
              <a:t>List </a:t>
            </a:r>
            <a:r>
              <a:rPr lang="en-US" dirty="0" smtClean="0">
                <a:latin typeface="+mj-lt"/>
              </a:rPr>
              <a:t>all attendees</a:t>
            </a:r>
          </a:p>
          <a:p>
            <a:pPr marL="285750" indent="-285750">
              <a:spcBef>
                <a:spcPts val="600"/>
              </a:spcBef>
              <a:spcAft>
                <a:spcPts val="600"/>
              </a:spcAft>
              <a:buClr>
                <a:srgbClr val="1D2F68"/>
              </a:buClr>
              <a:buFont typeface="Arial Black" panose="020B0A04020102020204" pitchFamily="34" charset="0"/>
              <a:buChar char="+"/>
            </a:pPr>
            <a:r>
              <a:rPr lang="en-US" dirty="0" smtClean="0">
                <a:solidFill>
                  <a:srgbClr val="1D2F68"/>
                </a:solidFill>
                <a:latin typeface="Arial Black" panose="020B0A04020102020204" pitchFamily="34" charset="0"/>
              </a:rPr>
              <a:t>Provide a summary of information </a:t>
            </a:r>
            <a:r>
              <a:rPr lang="en-US" dirty="0" smtClean="0">
                <a:latin typeface="+mj-lt"/>
              </a:rPr>
              <a:t>disclosed during the debriefing</a:t>
            </a:r>
          </a:p>
          <a:p>
            <a:pPr marL="285750" indent="-285750">
              <a:spcBef>
                <a:spcPts val="600"/>
              </a:spcBef>
              <a:spcAft>
                <a:spcPts val="600"/>
              </a:spcAft>
              <a:buClr>
                <a:srgbClr val="1D2F68"/>
              </a:buClr>
              <a:buFont typeface="Arial Black" panose="020B0A04020102020204" pitchFamily="34" charset="0"/>
              <a:buChar char="+"/>
            </a:pPr>
            <a:r>
              <a:rPr lang="en-US" dirty="0" smtClean="0">
                <a:solidFill>
                  <a:srgbClr val="1D2F68"/>
                </a:solidFill>
                <a:latin typeface="Arial Black" panose="020B0A04020102020204" pitchFamily="34" charset="0"/>
              </a:rPr>
              <a:t>Attach any charts </a:t>
            </a:r>
            <a:r>
              <a:rPr lang="en-US" dirty="0" smtClean="0">
                <a:latin typeface="+mj-lt"/>
              </a:rPr>
              <a:t>or other presentation materials</a:t>
            </a:r>
          </a:p>
          <a:p>
            <a:pPr marL="285750" indent="-285750">
              <a:spcBef>
                <a:spcPts val="600"/>
              </a:spcBef>
              <a:spcAft>
                <a:spcPts val="600"/>
              </a:spcAft>
              <a:buClr>
                <a:srgbClr val="1D2F68"/>
              </a:buClr>
              <a:buFont typeface="Arial Black" panose="020B0A04020102020204" pitchFamily="34" charset="0"/>
              <a:buChar char="+"/>
            </a:pPr>
            <a:r>
              <a:rPr lang="en-US" dirty="0" smtClean="0">
                <a:solidFill>
                  <a:srgbClr val="1D2F68"/>
                </a:solidFill>
                <a:latin typeface="Arial Black" panose="020B0A04020102020204" pitchFamily="34" charset="0"/>
              </a:rPr>
              <a:t>Include all questions and answers </a:t>
            </a:r>
            <a:r>
              <a:rPr lang="en-US" dirty="0" smtClean="0">
                <a:latin typeface="+mj-lt"/>
              </a:rPr>
              <a:t>discussed at the debriefing</a:t>
            </a:r>
          </a:p>
          <a:p>
            <a:pPr marL="285750" indent="-285750">
              <a:spcBef>
                <a:spcPts val="600"/>
              </a:spcBef>
              <a:spcAft>
                <a:spcPts val="600"/>
              </a:spcAft>
              <a:buClr>
                <a:srgbClr val="1D2F68"/>
              </a:buClr>
              <a:buFont typeface="Arial Black" panose="020B0A04020102020204" pitchFamily="34" charset="0"/>
              <a:buChar char="+"/>
            </a:pPr>
            <a:r>
              <a:rPr lang="en-US" dirty="0" smtClean="0">
                <a:solidFill>
                  <a:srgbClr val="1D2F68"/>
                </a:solidFill>
                <a:latin typeface="Arial Black" panose="020B0A04020102020204" pitchFamily="34" charset="0"/>
              </a:rPr>
              <a:t>Include any relevant information </a:t>
            </a:r>
            <a:r>
              <a:rPr lang="en-US" dirty="0" smtClean="0">
                <a:latin typeface="+mj-lt"/>
              </a:rPr>
              <a:t>provided subsequent to the debriefing</a:t>
            </a:r>
            <a:endParaRPr lang="en-US" dirty="0">
              <a:latin typeface="+mj-lt"/>
            </a:endParaRPr>
          </a:p>
        </p:txBody>
      </p:sp>
      <p:sp>
        <p:nvSpPr>
          <p:cNvPr id="6" name="TextBox 5"/>
          <p:cNvSpPr txBox="1"/>
          <p:nvPr/>
        </p:nvSpPr>
        <p:spPr>
          <a:xfrm>
            <a:off x="260985" y="6240780"/>
            <a:ext cx="2241319" cy="246221"/>
          </a:xfrm>
          <a:prstGeom prst="rect">
            <a:avLst/>
          </a:prstGeom>
          <a:noFill/>
        </p:spPr>
        <p:txBody>
          <a:bodyPr wrap="none" rtlCol="0">
            <a:spAutoFit/>
          </a:bodyPr>
          <a:lstStyle/>
          <a:p>
            <a:r>
              <a:rPr lang="en-US" sz="1000" dirty="0" smtClean="0">
                <a:solidFill>
                  <a:schemeClr val="bg1"/>
                </a:solidFill>
                <a:latin typeface="Arial Black" panose="020B0A04020102020204" pitchFamily="34" charset="0"/>
              </a:rPr>
              <a:t>Version 1.0 | September 2021</a:t>
            </a:r>
          </a:p>
        </p:txBody>
      </p:sp>
    </p:spTree>
    <p:extLst>
      <p:ext uri="{BB962C8B-B14F-4D97-AF65-F5344CB8AC3E}">
        <p14:creationId xmlns:p14="http://schemas.microsoft.com/office/powerpoint/2010/main" val="261242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1"/>
          <p:cNvSpPr txBox="1">
            <a:spLocks noChangeArrowheads="1"/>
          </p:cNvSpPr>
          <p:nvPr/>
        </p:nvSpPr>
        <p:spPr bwMode="auto">
          <a:xfrm>
            <a:off x="242888" y="141531"/>
            <a:ext cx="8901112"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a:lstStyle>
          <a:p>
            <a:pPr eaLnBrk="1" hangingPunct="1"/>
            <a:r>
              <a:rPr lang="en-US" altLang="en-US" sz="2800" kern="0" dirty="0" smtClean="0">
                <a:latin typeface="Arial Black" panose="020B0A04020102020204" pitchFamily="34" charset="0"/>
              </a:rPr>
              <a:t>Questions?</a:t>
            </a:r>
            <a:endParaRPr lang="en-US" altLang="en-US" sz="2800" kern="0" dirty="0">
              <a:latin typeface="Arial Black" panose="020B0A04020102020204" pitchFamily="34" charset="0"/>
            </a:endParaRPr>
          </a:p>
        </p:txBody>
      </p:sp>
      <p:sp>
        <p:nvSpPr>
          <p:cNvPr id="4" name="TextBox 3"/>
          <p:cNvSpPr txBox="1"/>
          <p:nvPr/>
        </p:nvSpPr>
        <p:spPr>
          <a:xfrm>
            <a:off x="260985" y="6240780"/>
            <a:ext cx="2241319" cy="246221"/>
          </a:xfrm>
          <a:prstGeom prst="rect">
            <a:avLst/>
          </a:prstGeom>
          <a:noFill/>
        </p:spPr>
        <p:txBody>
          <a:bodyPr wrap="none" rtlCol="0">
            <a:spAutoFit/>
          </a:bodyPr>
          <a:lstStyle/>
          <a:p>
            <a:r>
              <a:rPr lang="en-US" sz="1000" dirty="0" smtClean="0">
                <a:solidFill>
                  <a:schemeClr val="bg1"/>
                </a:solidFill>
                <a:latin typeface="Arial Black" panose="020B0A04020102020204" pitchFamily="34" charset="0"/>
              </a:rPr>
              <a:t>Version 1.0 | September 2021</a:t>
            </a:r>
          </a:p>
        </p:txBody>
      </p:sp>
    </p:spTree>
    <p:extLst>
      <p:ext uri="{BB962C8B-B14F-4D97-AF65-F5344CB8AC3E}">
        <p14:creationId xmlns:p14="http://schemas.microsoft.com/office/powerpoint/2010/main" val="266855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11"/>
          <p:cNvSpPr txBox="1">
            <a:spLocks noChangeArrowheads="1"/>
          </p:cNvSpPr>
          <p:nvPr/>
        </p:nvSpPr>
        <p:spPr bwMode="auto">
          <a:xfrm>
            <a:off x="261938" y="141531"/>
            <a:ext cx="4983162"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a:lstStyle>
          <a:p>
            <a:pPr eaLnBrk="1" hangingPunct="1"/>
            <a:r>
              <a:rPr lang="en-US" altLang="en-US" sz="2800" kern="0" dirty="0" smtClean="0">
                <a:latin typeface="Arial Black" panose="020B0A04020102020204" pitchFamily="34" charset="0"/>
              </a:rPr>
              <a:t>Agenda</a:t>
            </a:r>
            <a:endParaRPr lang="en-US" altLang="en-US" sz="2800" kern="0" dirty="0">
              <a:latin typeface="Arial Black" panose="020B0A04020102020204" pitchFamily="34" charset="0"/>
            </a:endParaRPr>
          </a:p>
        </p:txBody>
      </p:sp>
      <p:grpSp>
        <p:nvGrpSpPr>
          <p:cNvPr id="79" name="Group 78"/>
          <p:cNvGrpSpPr/>
          <p:nvPr/>
        </p:nvGrpSpPr>
        <p:grpSpPr>
          <a:xfrm>
            <a:off x="352425" y="952038"/>
            <a:ext cx="3678428" cy="822960"/>
            <a:chOff x="352425" y="952038"/>
            <a:chExt cx="3678428" cy="822960"/>
          </a:xfrm>
        </p:grpSpPr>
        <p:grpSp>
          <p:nvGrpSpPr>
            <p:cNvPr id="77" name="Group 76"/>
            <p:cNvGrpSpPr/>
            <p:nvPr/>
          </p:nvGrpSpPr>
          <p:grpSpPr>
            <a:xfrm>
              <a:off x="352425" y="952038"/>
              <a:ext cx="3678428" cy="822960"/>
              <a:chOff x="352425" y="952038"/>
              <a:chExt cx="3678428" cy="822960"/>
            </a:xfrm>
          </p:grpSpPr>
          <p:sp>
            <p:nvSpPr>
              <p:cNvPr id="17" name="Rectangle 16"/>
              <p:cNvSpPr/>
              <p:nvPr/>
            </p:nvSpPr>
            <p:spPr bwMode="auto">
              <a:xfrm>
                <a:off x="492125" y="952038"/>
                <a:ext cx="3538728" cy="82296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grpSp>
            <p:nvGrpSpPr>
              <p:cNvPr id="76" name="Group 75"/>
              <p:cNvGrpSpPr/>
              <p:nvPr/>
            </p:nvGrpSpPr>
            <p:grpSpPr>
              <a:xfrm>
                <a:off x="352425" y="1143004"/>
                <a:ext cx="534226" cy="428096"/>
                <a:chOff x="352425" y="1104900"/>
                <a:chExt cx="534226" cy="428096"/>
              </a:xfrm>
            </p:grpSpPr>
            <p:sp>
              <p:nvSpPr>
                <p:cNvPr id="74" name="Rectangle 73"/>
                <p:cNvSpPr/>
                <p:nvPr/>
              </p:nvSpPr>
              <p:spPr bwMode="auto">
                <a:xfrm>
                  <a:off x="352425" y="1104900"/>
                  <a:ext cx="511175" cy="428096"/>
                </a:xfrm>
                <a:prstGeom prst="rect">
                  <a:avLst/>
                </a:prstGeom>
                <a:solidFill>
                  <a:srgbClr val="1D2F68"/>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75" name="TextBox 74"/>
                <p:cNvSpPr txBox="1"/>
                <p:nvPr/>
              </p:nvSpPr>
              <p:spPr>
                <a:xfrm>
                  <a:off x="358942" y="1123824"/>
                  <a:ext cx="527709" cy="400110"/>
                </a:xfrm>
                <a:prstGeom prst="rect">
                  <a:avLst/>
                </a:prstGeom>
                <a:noFill/>
                <a:effectLst/>
              </p:spPr>
              <p:txBody>
                <a:bodyPr wrap="none" rtlCol="0">
                  <a:spAutoFit/>
                </a:bodyPr>
                <a:lstStyle/>
                <a:p>
                  <a:r>
                    <a:rPr lang="en-US" sz="2000" dirty="0" smtClean="0">
                      <a:solidFill>
                        <a:schemeClr val="bg1"/>
                      </a:solidFill>
                      <a:latin typeface="Arial Black" panose="020B0A04020102020204" pitchFamily="34" charset="0"/>
                    </a:rPr>
                    <a:t>01</a:t>
                  </a:r>
                  <a:endParaRPr lang="en-US" sz="2000" dirty="0">
                    <a:solidFill>
                      <a:schemeClr val="bg1"/>
                    </a:solidFill>
                    <a:latin typeface="Arial Black" panose="020B0A04020102020204" pitchFamily="34" charset="0"/>
                  </a:endParaRPr>
                </a:p>
              </p:txBody>
            </p:sp>
          </p:grpSp>
        </p:grpSp>
        <p:sp>
          <p:nvSpPr>
            <p:cNvPr id="78" name="TextBox 77"/>
            <p:cNvSpPr txBox="1"/>
            <p:nvPr/>
          </p:nvSpPr>
          <p:spPr>
            <a:xfrm>
              <a:off x="1058216" y="1194241"/>
              <a:ext cx="1690014" cy="338554"/>
            </a:xfrm>
            <a:prstGeom prst="rect">
              <a:avLst/>
            </a:prstGeom>
            <a:noFill/>
          </p:spPr>
          <p:txBody>
            <a:bodyPr wrap="none" rtlCol="0">
              <a:spAutoFit/>
            </a:bodyPr>
            <a:lstStyle/>
            <a:p>
              <a:r>
                <a:rPr lang="en-US" sz="1600" dirty="0" smtClean="0">
                  <a:latin typeface="Arial Black" panose="020B0A04020102020204" pitchFamily="34" charset="0"/>
                </a:rPr>
                <a:t>Introductions</a:t>
              </a:r>
              <a:endParaRPr lang="en-US" sz="1600" dirty="0">
                <a:latin typeface="Arial Black" panose="020B0A04020102020204" pitchFamily="34" charset="0"/>
              </a:endParaRPr>
            </a:p>
          </p:txBody>
        </p:sp>
      </p:grpSp>
      <p:grpSp>
        <p:nvGrpSpPr>
          <p:cNvPr id="80" name="Group 79"/>
          <p:cNvGrpSpPr/>
          <p:nvPr/>
        </p:nvGrpSpPr>
        <p:grpSpPr>
          <a:xfrm>
            <a:off x="4852671" y="955371"/>
            <a:ext cx="3678428" cy="822960"/>
            <a:chOff x="352425" y="952038"/>
            <a:chExt cx="3678428" cy="822960"/>
          </a:xfrm>
        </p:grpSpPr>
        <p:grpSp>
          <p:nvGrpSpPr>
            <p:cNvPr id="81" name="Group 80"/>
            <p:cNvGrpSpPr/>
            <p:nvPr/>
          </p:nvGrpSpPr>
          <p:grpSpPr>
            <a:xfrm>
              <a:off x="352425" y="952038"/>
              <a:ext cx="3678428" cy="822960"/>
              <a:chOff x="352425" y="952038"/>
              <a:chExt cx="3678428" cy="822960"/>
            </a:xfrm>
          </p:grpSpPr>
          <p:sp>
            <p:nvSpPr>
              <p:cNvPr id="83" name="Rectangle 82"/>
              <p:cNvSpPr/>
              <p:nvPr/>
            </p:nvSpPr>
            <p:spPr bwMode="auto">
              <a:xfrm>
                <a:off x="492125" y="952038"/>
                <a:ext cx="3538728" cy="82296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grpSp>
            <p:nvGrpSpPr>
              <p:cNvPr id="84" name="Group 83"/>
              <p:cNvGrpSpPr/>
              <p:nvPr/>
            </p:nvGrpSpPr>
            <p:grpSpPr>
              <a:xfrm>
                <a:off x="352425" y="1143004"/>
                <a:ext cx="534226" cy="428096"/>
                <a:chOff x="352425" y="1104900"/>
                <a:chExt cx="534226" cy="428096"/>
              </a:xfrm>
            </p:grpSpPr>
            <p:sp>
              <p:nvSpPr>
                <p:cNvPr id="85" name="Rectangle 84"/>
                <p:cNvSpPr/>
                <p:nvPr/>
              </p:nvSpPr>
              <p:spPr bwMode="auto">
                <a:xfrm>
                  <a:off x="352425" y="1104900"/>
                  <a:ext cx="511175" cy="428096"/>
                </a:xfrm>
                <a:prstGeom prst="rect">
                  <a:avLst/>
                </a:prstGeom>
                <a:solidFill>
                  <a:srgbClr val="1D2F6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86" name="TextBox 85"/>
                <p:cNvSpPr txBox="1"/>
                <p:nvPr/>
              </p:nvSpPr>
              <p:spPr>
                <a:xfrm>
                  <a:off x="358942" y="1123824"/>
                  <a:ext cx="527709" cy="400110"/>
                </a:xfrm>
                <a:prstGeom prst="rect">
                  <a:avLst/>
                </a:prstGeom>
                <a:noFill/>
              </p:spPr>
              <p:txBody>
                <a:bodyPr wrap="none" rtlCol="0">
                  <a:spAutoFit/>
                </a:bodyPr>
                <a:lstStyle/>
                <a:p>
                  <a:r>
                    <a:rPr lang="en-US" sz="2000" dirty="0" smtClean="0">
                      <a:solidFill>
                        <a:schemeClr val="bg1"/>
                      </a:solidFill>
                      <a:latin typeface="Arial Black" panose="020B0A04020102020204" pitchFamily="34" charset="0"/>
                    </a:rPr>
                    <a:t>02</a:t>
                  </a:r>
                  <a:endParaRPr lang="en-US" sz="2000" dirty="0">
                    <a:solidFill>
                      <a:schemeClr val="bg1"/>
                    </a:solidFill>
                    <a:latin typeface="Arial Black" panose="020B0A04020102020204" pitchFamily="34" charset="0"/>
                  </a:endParaRPr>
                </a:p>
              </p:txBody>
            </p:sp>
          </p:grpSp>
        </p:grpSp>
        <p:sp>
          <p:nvSpPr>
            <p:cNvPr id="82" name="TextBox 81"/>
            <p:cNvSpPr txBox="1"/>
            <p:nvPr/>
          </p:nvSpPr>
          <p:spPr>
            <a:xfrm>
              <a:off x="1058216" y="1078915"/>
              <a:ext cx="2561071" cy="584775"/>
            </a:xfrm>
            <a:prstGeom prst="rect">
              <a:avLst/>
            </a:prstGeom>
            <a:noFill/>
          </p:spPr>
          <p:txBody>
            <a:bodyPr wrap="square" rtlCol="0">
              <a:spAutoFit/>
            </a:bodyPr>
            <a:lstStyle/>
            <a:p>
              <a:r>
                <a:rPr lang="en-US" sz="1600" dirty="0" smtClean="0">
                  <a:latin typeface="Arial Black" panose="020B0A04020102020204" pitchFamily="34" charset="0"/>
                </a:rPr>
                <a:t>Purpose of the Debrief</a:t>
              </a:r>
              <a:endParaRPr lang="en-US" sz="1600" dirty="0">
                <a:latin typeface="Arial Black" panose="020B0A04020102020204" pitchFamily="34" charset="0"/>
              </a:endParaRPr>
            </a:p>
          </p:txBody>
        </p:sp>
      </p:grpSp>
      <p:grpSp>
        <p:nvGrpSpPr>
          <p:cNvPr id="87" name="Group 86"/>
          <p:cNvGrpSpPr/>
          <p:nvPr/>
        </p:nvGrpSpPr>
        <p:grpSpPr>
          <a:xfrm>
            <a:off x="352425" y="1907804"/>
            <a:ext cx="3678428" cy="822960"/>
            <a:chOff x="352425" y="952038"/>
            <a:chExt cx="3678428" cy="822960"/>
          </a:xfrm>
        </p:grpSpPr>
        <p:grpSp>
          <p:nvGrpSpPr>
            <p:cNvPr id="88" name="Group 87"/>
            <p:cNvGrpSpPr/>
            <p:nvPr/>
          </p:nvGrpSpPr>
          <p:grpSpPr>
            <a:xfrm>
              <a:off x="352425" y="952038"/>
              <a:ext cx="3678428" cy="822960"/>
              <a:chOff x="352425" y="952038"/>
              <a:chExt cx="3678428" cy="822960"/>
            </a:xfrm>
          </p:grpSpPr>
          <p:sp>
            <p:nvSpPr>
              <p:cNvPr id="90" name="Rectangle 89"/>
              <p:cNvSpPr/>
              <p:nvPr/>
            </p:nvSpPr>
            <p:spPr bwMode="auto">
              <a:xfrm>
                <a:off x="492125" y="952038"/>
                <a:ext cx="3538728" cy="82296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grpSp>
            <p:nvGrpSpPr>
              <p:cNvPr id="91" name="Group 90"/>
              <p:cNvGrpSpPr/>
              <p:nvPr/>
            </p:nvGrpSpPr>
            <p:grpSpPr>
              <a:xfrm>
                <a:off x="352425" y="1143004"/>
                <a:ext cx="534226" cy="428096"/>
                <a:chOff x="352425" y="1104900"/>
                <a:chExt cx="534226" cy="428096"/>
              </a:xfrm>
            </p:grpSpPr>
            <p:sp>
              <p:nvSpPr>
                <p:cNvPr id="92" name="Rectangle 91"/>
                <p:cNvSpPr/>
                <p:nvPr/>
              </p:nvSpPr>
              <p:spPr bwMode="auto">
                <a:xfrm>
                  <a:off x="352425" y="1104900"/>
                  <a:ext cx="511175" cy="428096"/>
                </a:xfrm>
                <a:prstGeom prst="rect">
                  <a:avLst/>
                </a:prstGeom>
                <a:solidFill>
                  <a:srgbClr val="1D2F68"/>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93" name="TextBox 92"/>
                <p:cNvSpPr txBox="1"/>
                <p:nvPr/>
              </p:nvSpPr>
              <p:spPr>
                <a:xfrm>
                  <a:off x="358942" y="1123824"/>
                  <a:ext cx="527709" cy="400110"/>
                </a:xfrm>
                <a:prstGeom prst="rect">
                  <a:avLst/>
                </a:prstGeom>
                <a:noFill/>
              </p:spPr>
              <p:txBody>
                <a:bodyPr wrap="none" rtlCol="0">
                  <a:spAutoFit/>
                </a:bodyPr>
                <a:lstStyle/>
                <a:p>
                  <a:r>
                    <a:rPr lang="en-US" sz="2000" dirty="0" smtClean="0">
                      <a:solidFill>
                        <a:schemeClr val="bg1"/>
                      </a:solidFill>
                      <a:latin typeface="Arial Black" panose="020B0A04020102020204" pitchFamily="34" charset="0"/>
                    </a:rPr>
                    <a:t>03</a:t>
                  </a:r>
                  <a:endParaRPr lang="en-US" sz="2000" dirty="0">
                    <a:solidFill>
                      <a:schemeClr val="bg1"/>
                    </a:solidFill>
                    <a:latin typeface="Arial Black" panose="020B0A04020102020204" pitchFamily="34" charset="0"/>
                  </a:endParaRPr>
                </a:p>
              </p:txBody>
            </p:sp>
          </p:grpSp>
        </p:grpSp>
        <p:sp>
          <p:nvSpPr>
            <p:cNvPr id="89" name="TextBox 88"/>
            <p:cNvSpPr txBox="1"/>
            <p:nvPr/>
          </p:nvSpPr>
          <p:spPr>
            <a:xfrm>
              <a:off x="1058216" y="1214976"/>
              <a:ext cx="2850267" cy="338554"/>
            </a:xfrm>
            <a:prstGeom prst="rect">
              <a:avLst/>
            </a:prstGeom>
            <a:noFill/>
          </p:spPr>
          <p:txBody>
            <a:bodyPr wrap="none" rtlCol="0">
              <a:spAutoFit/>
            </a:bodyPr>
            <a:lstStyle/>
            <a:p>
              <a:r>
                <a:rPr lang="en-US" sz="1600" dirty="0" smtClean="0">
                  <a:latin typeface="Arial Black" panose="020B0A04020102020204" pitchFamily="34" charset="0"/>
                </a:rPr>
                <a:t>Ground Rules &amp; Agenda</a:t>
              </a:r>
              <a:endParaRPr lang="en-US" sz="1600" dirty="0">
                <a:latin typeface="Arial Black" panose="020B0A04020102020204" pitchFamily="34" charset="0"/>
              </a:endParaRPr>
            </a:p>
          </p:txBody>
        </p:sp>
      </p:grpSp>
      <p:grpSp>
        <p:nvGrpSpPr>
          <p:cNvPr id="94" name="Group 93"/>
          <p:cNvGrpSpPr/>
          <p:nvPr/>
        </p:nvGrpSpPr>
        <p:grpSpPr>
          <a:xfrm>
            <a:off x="4852671" y="1911137"/>
            <a:ext cx="3678428" cy="822960"/>
            <a:chOff x="352425" y="952038"/>
            <a:chExt cx="3678428" cy="822960"/>
          </a:xfrm>
        </p:grpSpPr>
        <p:grpSp>
          <p:nvGrpSpPr>
            <p:cNvPr id="95" name="Group 94"/>
            <p:cNvGrpSpPr/>
            <p:nvPr/>
          </p:nvGrpSpPr>
          <p:grpSpPr>
            <a:xfrm>
              <a:off x="352425" y="952038"/>
              <a:ext cx="3678428" cy="822960"/>
              <a:chOff x="352425" y="952038"/>
              <a:chExt cx="3678428" cy="822960"/>
            </a:xfrm>
          </p:grpSpPr>
          <p:sp>
            <p:nvSpPr>
              <p:cNvPr id="97" name="Rectangle 96"/>
              <p:cNvSpPr/>
              <p:nvPr/>
            </p:nvSpPr>
            <p:spPr bwMode="auto">
              <a:xfrm>
                <a:off x="492125" y="952038"/>
                <a:ext cx="3538728" cy="82296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grpSp>
            <p:nvGrpSpPr>
              <p:cNvPr id="98" name="Group 97"/>
              <p:cNvGrpSpPr/>
              <p:nvPr/>
            </p:nvGrpSpPr>
            <p:grpSpPr>
              <a:xfrm>
                <a:off x="352425" y="1143004"/>
                <a:ext cx="534226" cy="428096"/>
                <a:chOff x="352425" y="1104900"/>
                <a:chExt cx="534226" cy="428096"/>
              </a:xfrm>
            </p:grpSpPr>
            <p:sp>
              <p:nvSpPr>
                <p:cNvPr id="99" name="Rectangle 98"/>
                <p:cNvSpPr/>
                <p:nvPr/>
              </p:nvSpPr>
              <p:spPr bwMode="auto">
                <a:xfrm>
                  <a:off x="352425" y="1104900"/>
                  <a:ext cx="511175" cy="428096"/>
                </a:xfrm>
                <a:prstGeom prst="rect">
                  <a:avLst/>
                </a:prstGeom>
                <a:solidFill>
                  <a:srgbClr val="1D2F68"/>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100" name="TextBox 99"/>
                <p:cNvSpPr txBox="1"/>
                <p:nvPr/>
              </p:nvSpPr>
              <p:spPr>
                <a:xfrm>
                  <a:off x="358942" y="1123824"/>
                  <a:ext cx="527709" cy="400110"/>
                </a:xfrm>
                <a:prstGeom prst="rect">
                  <a:avLst/>
                </a:prstGeom>
                <a:noFill/>
              </p:spPr>
              <p:txBody>
                <a:bodyPr wrap="none" rtlCol="0">
                  <a:spAutoFit/>
                </a:bodyPr>
                <a:lstStyle/>
                <a:p>
                  <a:r>
                    <a:rPr lang="en-US" sz="2000" dirty="0" smtClean="0">
                      <a:solidFill>
                        <a:schemeClr val="bg1"/>
                      </a:solidFill>
                      <a:latin typeface="Arial Black" panose="020B0A04020102020204" pitchFamily="34" charset="0"/>
                    </a:rPr>
                    <a:t>04</a:t>
                  </a:r>
                  <a:endParaRPr lang="en-US" sz="2000" dirty="0">
                    <a:solidFill>
                      <a:schemeClr val="bg1"/>
                    </a:solidFill>
                    <a:latin typeface="Arial Black" panose="020B0A04020102020204" pitchFamily="34" charset="0"/>
                  </a:endParaRPr>
                </a:p>
              </p:txBody>
            </p:sp>
          </p:grpSp>
        </p:grpSp>
        <p:sp>
          <p:nvSpPr>
            <p:cNvPr id="96" name="TextBox 95"/>
            <p:cNvSpPr txBox="1"/>
            <p:nvPr/>
          </p:nvSpPr>
          <p:spPr>
            <a:xfrm>
              <a:off x="1068655" y="1048585"/>
              <a:ext cx="2661613" cy="584775"/>
            </a:xfrm>
            <a:prstGeom prst="rect">
              <a:avLst/>
            </a:prstGeom>
            <a:noFill/>
          </p:spPr>
          <p:txBody>
            <a:bodyPr wrap="square" rtlCol="0">
              <a:spAutoFit/>
            </a:bodyPr>
            <a:lstStyle/>
            <a:p>
              <a:r>
                <a:rPr lang="en-US" sz="1600" dirty="0" smtClean="0">
                  <a:latin typeface="Arial Black" panose="020B0A04020102020204" pitchFamily="34" charset="0"/>
                </a:rPr>
                <a:t>Source Selection Process Brief Review</a:t>
              </a:r>
              <a:endParaRPr lang="en-US" sz="1600" dirty="0">
                <a:latin typeface="Arial Black" panose="020B0A04020102020204" pitchFamily="34" charset="0"/>
              </a:endParaRPr>
            </a:p>
          </p:txBody>
        </p:sp>
      </p:grpSp>
      <p:grpSp>
        <p:nvGrpSpPr>
          <p:cNvPr id="101" name="Group 100"/>
          <p:cNvGrpSpPr/>
          <p:nvPr/>
        </p:nvGrpSpPr>
        <p:grpSpPr>
          <a:xfrm>
            <a:off x="358942" y="2863570"/>
            <a:ext cx="3678428" cy="822960"/>
            <a:chOff x="352425" y="952038"/>
            <a:chExt cx="3678428" cy="822960"/>
          </a:xfrm>
        </p:grpSpPr>
        <p:grpSp>
          <p:nvGrpSpPr>
            <p:cNvPr id="102" name="Group 101"/>
            <p:cNvGrpSpPr/>
            <p:nvPr/>
          </p:nvGrpSpPr>
          <p:grpSpPr>
            <a:xfrm>
              <a:off x="352425" y="952038"/>
              <a:ext cx="3678428" cy="822960"/>
              <a:chOff x="352425" y="952038"/>
              <a:chExt cx="3678428" cy="822960"/>
            </a:xfrm>
          </p:grpSpPr>
          <p:sp>
            <p:nvSpPr>
              <p:cNvPr id="104" name="Rectangle 103"/>
              <p:cNvSpPr/>
              <p:nvPr/>
            </p:nvSpPr>
            <p:spPr bwMode="auto">
              <a:xfrm>
                <a:off x="492125" y="952038"/>
                <a:ext cx="3538728" cy="82296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grpSp>
            <p:nvGrpSpPr>
              <p:cNvPr id="105" name="Group 104"/>
              <p:cNvGrpSpPr/>
              <p:nvPr/>
            </p:nvGrpSpPr>
            <p:grpSpPr>
              <a:xfrm>
                <a:off x="352425" y="1143004"/>
                <a:ext cx="534226" cy="428096"/>
                <a:chOff x="352425" y="1104900"/>
                <a:chExt cx="534226" cy="428096"/>
              </a:xfrm>
            </p:grpSpPr>
            <p:sp>
              <p:nvSpPr>
                <p:cNvPr id="106" name="Rectangle 105"/>
                <p:cNvSpPr/>
                <p:nvPr/>
              </p:nvSpPr>
              <p:spPr bwMode="auto">
                <a:xfrm>
                  <a:off x="352425" y="1104900"/>
                  <a:ext cx="511175" cy="428096"/>
                </a:xfrm>
                <a:prstGeom prst="rect">
                  <a:avLst/>
                </a:prstGeom>
                <a:solidFill>
                  <a:srgbClr val="1D2F68"/>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107" name="TextBox 106"/>
                <p:cNvSpPr txBox="1"/>
                <p:nvPr/>
              </p:nvSpPr>
              <p:spPr>
                <a:xfrm>
                  <a:off x="358942" y="1123824"/>
                  <a:ext cx="527709" cy="400110"/>
                </a:xfrm>
                <a:prstGeom prst="rect">
                  <a:avLst/>
                </a:prstGeom>
                <a:noFill/>
              </p:spPr>
              <p:txBody>
                <a:bodyPr wrap="none" rtlCol="0">
                  <a:spAutoFit/>
                </a:bodyPr>
                <a:lstStyle/>
                <a:p>
                  <a:r>
                    <a:rPr lang="en-US" sz="2000" dirty="0" smtClean="0">
                      <a:solidFill>
                        <a:schemeClr val="bg1"/>
                      </a:solidFill>
                      <a:latin typeface="Arial Black" panose="020B0A04020102020204" pitchFamily="34" charset="0"/>
                    </a:rPr>
                    <a:t>05</a:t>
                  </a:r>
                  <a:endParaRPr lang="en-US" sz="2000" dirty="0">
                    <a:solidFill>
                      <a:schemeClr val="bg1"/>
                    </a:solidFill>
                    <a:latin typeface="Arial Black" panose="020B0A04020102020204" pitchFamily="34" charset="0"/>
                  </a:endParaRPr>
                </a:p>
              </p:txBody>
            </p:sp>
          </p:grpSp>
        </p:grpSp>
        <p:sp>
          <p:nvSpPr>
            <p:cNvPr id="103" name="TextBox 102"/>
            <p:cNvSpPr txBox="1"/>
            <p:nvPr/>
          </p:nvSpPr>
          <p:spPr>
            <a:xfrm>
              <a:off x="1058216" y="1122199"/>
              <a:ext cx="2678646" cy="584775"/>
            </a:xfrm>
            <a:prstGeom prst="rect">
              <a:avLst/>
            </a:prstGeom>
            <a:noFill/>
          </p:spPr>
          <p:txBody>
            <a:bodyPr wrap="square" rtlCol="0">
              <a:spAutoFit/>
            </a:bodyPr>
            <a:lstStyle/>
            <a:p>
              <a:r>
                <a:rPr lang="en-US" sz="1600" dirty="0" smtClean="0">
                  <a:latin typeface="Arial Black" panose="020B0A04020102020204" pitchFamily="34" charset="0"/>
                </a:rPr>
                <a:t>Evaluation Factors/Sub-Factors</a:t>
              </a:r>
              <a:endParaRPr lang="en-US" sz="1600" dirty="0">
                <a:latin typeface="Arial Black" panose="020B0A04020102020204" pitchFamily="34" charset="0"/>
              </a:endParaRPr>
            </a:p>
          </p:txBody>
        </p:sp>
      </p:grpSp>
      <p:grpSp>
        <p:nvGrpSpPr>
          <p:cNvPr id="108" name="Group 107"/>
          <p:cNvGrpSpPr/>
          <p:nvPr/>
        </p:nvGrpSpPr>
        <p:grpSpPr>
          <a:xfrm>
            <a:off x="4859188" y="2866903"/>
            <a:ext cx="3678428" cy="822960"/>
            <a:chOff x="352425" y="952038"/>
            <a:chExt cx="3678428" cy="822960"/>
          </a:xfrm>
        </p:grpSpPr>
        <p:grpSp>
          <p:nvGrpSpPr>
            <p:cNvPr id="109" name="Group 108"/>
            <p:cNvGrpSpPr/>
            <p:nvPr/>
          </p:nvGrpSpPr>
          <p:grpSpPr>
            <a:xfrm>
              <a:off x="352425" y="952038"/>
              <a:ext cx="3678428" cy="822960"/>
              <a:chOff x="352425" y="952038"/>
              <a:chExt cx="3678428" cy="822960"/>
            </a:xfrm>
          </p:grpSpPr>
          <p:sp>
            <p:nvSpPr>
              <p:cNvPr id="111" name="Rectangle 110"/>
              <p:cNvSpPr/>
              <p:nvPr/>
            </p:nvSpPr>
            <p:spPr bwMode="auto">
              <a:xfrm>
                <a:off x="492125" y="952038"/>
                <a:ext cx="3538728" cy="82296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grpSp>
            <p:nvGrpSpPr>
              <p:cNvPr id="112" name="Group 111"/>
              <p:cNvGrpSpPr/>
              <p:nvPr/>
            </p:nvGrpSpPr>
            <p:grpSpPr>
              <a:xfrm>
                <a:off x="352425" y="1143004"/>
                <a:ext cx="534226" cy="428096"/>
                <a:chOff x="352425" y="1104900"/>
                <a:chExt cx="534226" cy="428096"/>
              </a:xfrm>
            </p:grpSpPr>
            <p:sp>
              <p:nvSpPr>
                <p:cNvPr id="113" name="Rectangle 112"/>
                <p:cNvSpPr/>
                <p:nvPr/>
              </p:nvSpPr>
              <p:spPr bwMode="auto">
                <a:xfrm>
                  <a:off x="352425" y="1104900"/>
                  <a:ext cx="511175" cy="428096"/>
                </a:xfrm>
                <a:prstGeom prst="rect">
                  <a:avLst/>
                </a:prstGeom>
                <a:solidFill>
                  <a:srgbClr val="1D2F68"/>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114" name="TextBox 113"/>
                <p:cNvSpPr txBox="1"/>
                <p:nvPr/>
              </p:nvSpPr>
              <p:spPr>
                <a:xfrm>
                  <a:off x="358942" y="1123824"/>
                  <a:ext cx="527709" cy="400110"/>
                </a:xfrm>
                <a:prstGeom prst="rect">
                  <a:avLst/>
                </a:prstGeom>
                <a:noFill/>
              </p:spPr>
              <p:txBody>
                <a:bodyPr wrap="none" rtlCol="0">
                  <a:spAutoFit/>
                </a:bodyPr>
                <a:lstStyle/>
                <a:p>
                  <a:r>
                    <a:rPr lang="en-US" sz="2000" dirty="0" smtClean="0">
                      <a:solidFill>
                        <a:schemeClr val="bg1"/>
                      </a:solidFill>
                      <a:latin typeface="Arial Black" panose="020B0A04020102020204" pitchFamily="34" charset="0"/>
                    </a:rPr>
                    <a:t>06</a:t>
                  </a:r>
                  <a:endParaRPr lang="en-US" sz="2000" dirty="0">
                    <a:solidFill>
                      <a:schemeClr val="bg1"/>
                    </a:solidFill>
                    <a:latin typeface="Arial Black" panose="020B0A04020102020204" pitchFamily="34" charset="0"/>
                  </a:endParaRPr>
                </a:p>
              </p:txBody>
            </p:sp>
          </p:grpSp>
        </p:grpSp>
        <p:sp>
          <p:nvSpPr>
            <p:cNvPr id="110" name="TextBox 109"/>
            <p:cNvSpPr txBox="1"/>
            <p:nvPr/>
          </p:nvSpPr>
          <p:spPr>
            <a:xfrm>
              <a:off x="1058216" y="1100499"/>
              <a:ext cx="2665535" cy="584775"/>
            </a:xfrm>
            <a:prstGeom prst="rect">
              <a:avLst/>
            </a:prstGeom>
            <a:noFill/>
          </p:spPr>
          <p:txBody>
            <a:bodyPr wrap="square" rtlCol="0">
              <a:spAutoFit/>
            </a:bodyPr>
            <a:lstStyle/>
            <a:p>
              <a:r>
                <a:rPr lang="en-US" sz="1600" dirty="0" smtClean="0">
                  <a:latin typeface="Arial Black" panose="020B0A04020102020204" pitchFamily="34" charset="0"/>
                </a:rPr>
                <a:t>Source Selection Organization</a:t>
              </a:r>
              <a:endParaRPr lang="en-US" sz="1600" dirty="0">
                <a:latin typeface="Arial Black" panose="020B0A04020102020204" pitchFamily="34" charset="0"/>
              </a:endParaRPr>
            </a:p>
          </p:txBody>
        </p:sp>
      </p:grpSp>
      <p:grpSp>
        <p:nvGrpSpPr>
          <p:cNvPr id="115" name="Group 114"/>
          <p:cNvGrpSpPr/>
          <p:nvPr/>
        </p:nvGrpSpPr>
        <p:grpSpPr>
          <a:xfrm>
            <a:off x="358942" y="3819336"/>
            <a:ext cx="3678428" cy="822960"/>
            <a:chOff x="352425" y="952038"/>
            <a:chExt cx="3678428" cy="822960"/>
          </a:xfrm>
        </p:grpSpPr>
        <p:grpSp>
          <p:nvGrpSpPr>
            <p:cNvPr id="116" name="Group 115"/>
            <p:cNvGrpSpPr/>
            <p:nvPr/>
          </p:nvGrpSpPr>
          <p:grpSpPr>
            <a:xfrm>
              <a:off x="352425" y="952038"/>
              <a:ext cx="3678428" cy="822960"/>
              <a:chOff x="352425" y="952038"/>
              <a:chExt cx="3678428" cy="822960"/>
            </a:xfrm>
          </p:grpSpPr>
          <p:sp>
            <p:nvSpPr>
              <p:cNvPr id="118" name="Rectangle 117"/>
              <p:cNvSpPr/>
              <p:nvPr/>
            </p:nvSpPr>
            <p:spPr bwMode="auto">
              <a:xfrm>
                <a:off x="492125" y="952038"/>
                <a:ext cx="3538728" cy="82296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grpSp>
            <p:nvGrpSpPr>
              <p:cNvPr id="119" name="Group 118"/>
              <p:cNvGrpSpPr/>
              <p:nvPr/>
            </p:nvGrpSpPr>
            <p:grpSpPr>
              <a:xfrm>
                <a:off x="352425" y="1143004"/>
                <a:ext cx="534226" cy="428096"/>
                <a:chOff x="352425" y="1104900"/>
                <a:chExt cx="534226" cy="428096"/>
              </a:xfrm>
            </p:grpSpPr>
            <p:sp>
              <p:nvSpPr>
                <p:cNvPr id="120" name="Rectangle 119"/>
                <p:cNvSpPr/>
                <p:nvPr/>
              </p:nvSpPr>
              <p:spPr bwMode="auto">
                <a:xfrm>
                  <a:off x="352425" y="1104900"/>
                  <a:ext cx="511175" cy="428096"/>
                </a:xfrm>
                <a:prstGeom prst="rect">
                  <a:avLst/>
                </a:prstGeom>
                <a:solidFill>
                  <a:srgbClr val="1D2F68"/>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121" name="TextBox 120"/>
                <p:cNvSpPr txBox="1"/>
                <p:nvPr/>
              </p:nvSpPr>
              <p:spPr>
                <a:xfrm>
                  <a:off x="358942" y="1123824"/>
                  <a:ext cx="527709" cy="400110"/>
                </a:xfrm>
                <a:prstGeom prst="rect">
                  <a:avLst/>
                </a:prstGeom>
                <a:noFill/>
              </p:spPr>
              <p:txBody>
                <a:bodyPr wrap="none" rtlCol="0">
                  <a:spAutoFit/>
                </a:bodyPr>
                <a:lstStyle/>
                <a:p>
                  <a:r>
                    <a:rPr lang="en-US" sz="2000" dirty="0" smtClean="0">
                      <a:solidFill>
                        <a:schemeClr val="bg1"/>
                      </a:solidFill>
                      <a:latin typeface="Arial Black" panose="020B0A04020102020204" pitchFamily="34" charset="0"/>
                    </a:rPr>
                    <a:t>07</a:t>
                  </a:r>
                  <a:endParaRPr lang="en-US" sz="2000" dirty="0">
                    <a:solidFill>
                      <a:schemeClr val="bg1"/>
                    </a:solidFill>
                    <a:latin typeface="Arial Black" panose="020B0A04020102020204" pitchFamily="34" charset="0"/>
                  </a:endParaRPr>
                </a:p>
              </p:txBody>
            </p:sp>
          </p:grpSp>
        </p:grpSp>
        <p:sp>
          <p:nvSpPr>
            <p:cNvPr id="117" name="TextBox 116"/>
            <p:cNvSpPr txBox="1"/>
            <p:nvPr/>
          </p:nvSpPr>
          <p:spPr>
            <a:xfrm>
              <a:off x="1058217" y="1175500"/>
              <a:ext cx="2792004" cy="338554"/>
            </a:xfrm>
            <a:prstGeom prst="rect">
              <a:avLst/>
            </a:prstGeom>
            <a:noFill/>
          </p:spPr>
          <p:txBody>
            <a:bodyPr wrap="square" rtlCol="0">
              <a:spAutoFit/>
            </a:bodyPr>
            <a:lstStyle/>
            <a:p>
              <a:r>
                <a:rPr lang="en-US" sz="1600" dirty="0" smtClean="0">
                  <a:latin typeface="Arial Black" panose="020B0A04020102020204" pitchFamily="34" charset="0"/>
                </a:rPr>
                <a:t>Evaluation Results</a:t>
              </a:r>
              <a:endParaRPr lang="en-US" sz="1600" dirty="0">
                <a:latin typeface="Arial Black" panose="020B0A04020102020204" pitchFamily="34" charset="0"/>
              </a:endParaRPr>
            </a:p>
          </p:txBody>
        </p:sp>
      </p:grpSp>
      <p:grpSp>
        <p:nvGrpSpPr>
          <p:cNvPr id="122" name="Group 121"/>
          <p:cNvGrpSpPr/>
          <p:nvPr/>
        </p:nvGrpSpPr>
        <p:grpSpPr>
          <a:xfrm>
            <a:off x="4859188" y="3822669"/>
            <a:ext cx="3678428" cy="822960"/>
            <a:chOff x="352425" y="952038"/>
            <a:chExt cx="3678428" cy="822960"/>
          </a:xfrm>
        </p:grpSpPr>
        <p:grpSp>
          <p:nvGrpSpPr>
            <p:cNvPr id="123" name="Group 122"/>
            <p:cNvGrpSpPr/>
            <p:nvPr/>
          </p:nvGrpSpPr>
          <p:grpSpPr>
            <a:xfrm>
              <a:off x="352425" y="952038"/>
              <a:ext cx="3678428" cy="822960"/>
              <a:chOff x="352425" y="952038"/>
              <a:chExt cx="3678428" cy="822960"/>
            </a:xfrm>
          </p:grpSpPr>
          <p:sp>
            <p:nvSpPr>
              <p:cNvPr id="125" name="Rectangle 124"/>
              <p:cNvSpPr/>
              <p:nvPr/>
            </p:nvSpPr>
            <p:spPr bwMode="auto">
              <a:xfrm>
                <a:off x="492125" y="952038"/>
                <a:ext cx="3538728" cy="82296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grpSp>
            <p:nvGrpSpPr>
              <p:cNvPr id="126" name="Group 125"/>
              <p:cNvGrpSpPr/>
              <p:nvPr/>
            </p:nvGrpSpPr>
            <p:grpSpPr>
              <a:xfrm>
                <a:off x="352425" y="1143004"/>
                <a:ext cx="534226" cy="428096"/>
                <a:chOff x="352425" y="1104900"/>
                <a:chExt cx="534226" cy="428096"/>
              </a:xfrm>
            </p:grpSpPr>
            <p:sp>
              <p:nvSpPr>
                <p:cNvPr id="127" name="Rectangle 126"/>
                <p:cNvSpPr/>
                <p:nvPr/>
              </p:nvSpPr>
              <p:spPr bwMode="auto">
                <a:xfrm>
                  <a:off x="352425" y="1104900"/>
                  <a:ext cx="511175" cy="428096"/>
                </a:xfrm>
                <a:prstGeom prst="rect">
                  <a:avLst/>
                </a:prstGeom>
                <a:solidFill>
                  <a:srgbClr val="1D2F68"/>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128" name="TextBox 127"/>
                <p:cNvSpPr txBox="1"/>
                <p:nvPr/>
              </p:nvSpPr>
              <p:spPr>
                <a:xfrm>
                  <a:off x="358942" y="1123824"/>
                  <a:ext cx="527709" cy="400110"/>
                </a:xfrm>
                <a:prstGeom prst="rect">
                  <a:avLst/>
                </a:prstGeom>
                <a:noFill/>
              </p:spPr>
              <p:txBody>
                <a:bodyPr wrap="none" rtlCol="0">
                  <a:spAutoFit/>
                </a:bodyPr>
                <a:lstStyle/>
                <a:p>
                  <a:r>
                    <a:rPr lang="en-US" sz="2000" dirty="0" smtClean="0">
                      <a:solidFill>
                        <a:schemeClr val="bg1"/>
                      </a:solidFill>
                      <a:latin typeface="Arial Black" panose="020B0A04020102020204" pitchFamily="34" charset="0"/>
                    </a:rPr>
                    <a:t>08</a:t>
                  </a:r>
                  <a:endParaRPr lang="en-US" sz="2000" dirty="0">
                    <a:solidFill>
                      <a:schemeClr val="bg1"/>
                    </a:solidFill>
                    <a:latin typeface="Arial Black" panose="020B0A04020102020204" pitchFamily="34" charset="0"/>
                  </a:endParaRPr>
                </a:p>
              </p:txBody>
            </p:sp>
          </p:grpSp>
        </p:grpSp>
        <p:sp>
          <p:nvSpPr>
            <p:cNvPr id="124" name="TextBox 123"/>
            <p:cNvSpPr txBox="1"/>
            <p:nvPr/>
          </p:nvSpPr>
          <p:spPr>
            <a:xfrm>
              <a:off x="1068655" y="1184442"/>
              <a:ext cx="2661613" cy="338554"/>
            </a:xfrm>
            <a:prstGeom prst="rect">
              <a:avLst/>
            </a:prstGeom>
            <a:noFill/>
          </p:spPr>
          <p:txBody>
            <a:bodyPr wrap="square" rtlCol="0">
              <a:spAutoFit/>
            </a:bodyPr>
            <a:lstStyle/>
            <a:p>
              <a:r>
                <a:rPr lang="en-US" sz="1600" dirty="0" smtClean="0">
                  <a:latin typeface="Arial Black" panose="020B0A04020102020204" pitchFamily="34" charset="0"/>
                </a:rPr>
                <a:t>Overall Rankings</a:t>
              </a:r>
              <a:endParaRPr lang="en-US" sz="1600" dirty="0">
                <a:latin typeface="Arial Black" panose="020B0A04020102020204" pitchFamily="34" charset="0"/>
              </a:endParaRPr>
            </a:p>
          </p:txBody>
        </p:sp>
      </p:grpSp>
      <p:grpSp>
        <p:nvGrpSpPr>
          <p:cNvPr id="129" name="Group 128"/>
          <p:cNvGrpSpPr/>
          <p:nvPr/>
        </p:nvGrpSpPr>
        <p:grpSpPr>
          <a:xfrm>
            <a:off x="358942" y="4775101"/>
            <a:ext cx="3678428" cy="822960"/>
            <a:chOff x="352425" y="952038"/>
            <a:chExt cx="3678428" cy="822960"/>
          </a:xfrm>
        </p:grpSpPr>
        <p:grpSp>
          <p:nvGrpSpPr>
            <p:cNvPr id="130" name="Group 129"/>
            <p:cNvGrpSpPr/>
            <p:nvPr/>
          </p:nvGrpSpPr>
          <p:grpSpPr>
            <a:xfrm>
              <a:off x="352425" y="952038"/>
              <a:ext cx="3678428" cy="822960"/>
              <a:chOff x="352425" y="952038"/>
              <a:chExt cx="3678428" cy="822960"/>
            </a:xfrm>
          </p:grpSpPr>
          <p:sp>
            <p:nvSpPr>
              <p:cNvPr id="132" name="Rectangle 131"/>
              <p:cNvSpPr/>
              <p:nvPr/>
            </p:nvSpPr>
            <p:spPr bwMode="auto">
              <a:xfrm>
                <a:off x="492125" y="952038"/>
                <a:ext cx="3538728" cy="82296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grpSp>
            <p:nvGrpSpPr>
              <p:cNvPr id="133" name="Group 132"/>
              <p:cNvGrpSpPr/>
              <p:nvPr/>
            </p:nvGrpSpPr>
            <p:grpSpPr>
              <a:xfrm>
                <a:off x="352425" y="1143004"/>
                <a:ext cx="534226" cy="428096"/>
                <a:chOff x="352425" y="1104900"/>
                <a:chExt cx="534226" cy="428096"/>
              </a:xfrm>
            </p:grpSpPr>
            <p:sp>
              <p:nvSpPr>
                <p:cNvPr id="134" name="Rectangle 133"/>
                <p:cNvSpPr/>
                <p:nvPr/>
              </p:nvSpPr>
              <p:spPr bwMode="auto">
                <a:xfrm>
                  <a:off x="352425" y="1104900"/>
                  <a:ext cx="511175" cy="428096"/>
                </a:xfrm>
                <a:prstGeom prst="rect">
                  <a:avLst/>
                </a:prstGeom>
                <a:solidFill>
                  <a:srgbClr val="1D2F68"/>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135" name="TextBox 134"/>
                <p:cNvSpPr txBox="1"/>
                <p:nvPr/>
              </p:nvSpPr>
              <p:spPr>
                <a:xfrm>
                  <a:off x="358942" y="1123824"/>
                  <a:ext cx="527709" cy="400110"/>
                </a:xfrm>
                <a:prstGeom prst="rect">
                  <a:avLst/>
                </a:prstGeom>
                <a:noFill/>
              </p:spPr>
              <p:txBody>
                <a:bodyPr wrap="none" rtlCol="0">
                  <a:spAutoFit/>
                </a:bodyPr>
                <a:lstStyle/>
                <a:p>
                  <a:r>
                    <a:rPr lang="en-US" sz="2000" dirty="0" smtClean="0">
                      <a:solidFill>
                        <a:schemeClr val="bg1"/>
                      </a:solidFill>
                      <a:latin typeface="Arial Black" panose="020B0A04020102020204" pitchFamily="34" charset="0"/>
                    </a:rPr>
                    <a:t>09</a:t>
                  </a:r>
                  <a:endParaRPr lang="en-US" sz="2000" dirty="0">
                    <a:solidFill>
                      <a:schemeClr val="bg1"/>
                    </a:solidFill>
                    <a:latin typeface="Arial Black" panose="020B0A04020102020204" pitchFamily="34" charset="0"/>
                  </a:endParaRPr>
                </a:p>
              </p:txBody>
            </p:sp>
          </p:grpSp>
        </p:grpSp>
        <p:sp>
          <p:nvSpPr>
            <p:cNvPr id="131" name="TextBox 130"/>
            <p:cNvSpPr txBox="1"/>
            <p:nvPr/>
          </p:nvSpPr>
          <p:spPr>
            <a:xfrm>
              <a:off x="1058217" y="1064664"/>
              <a:ext cx="2792004" cy="584775"/>
            </a:xfrm>
            <a:prstGeom prst="rect">
              <a:avLst/>
            </a:prstGeom>
            <a:noFill/>
          </p:spPr>
          <p:txBody>
            <a:bodyPr wrap="square" rtlCol="0">
              <a:spAutoFit/>
            </a:bodyPr>
            <a:lstStyle/>
            <a:p>
              <a:r>
                <a:rPr lang="en-US" sz="1600" dirty="0" smtClean="0">
                  <a:latin typeface="Arial Black" panose="020B0A04020102020204" pitchFamily="34" charset="0"/>
                </a:rPr>
                <a:t>Rationale for Award Decision</a:t>
              </a:r>
              <a:endParaRPr lang="en-US" sz="1600" dirty="0">
                <a:latin typeface="Arial Black" panose="020B0A04020102020204" pitchFamily="34" charset="0"/>
              </a:endParaRPr>
            </a:p>
          </p:txBody>
        </p:sp>
      </p:grpSp>
      <p:grpSp>
        <p:nvGrpSpPr>
          <p:cNvPr id="136" name="Group 135"/>
          <p:cNvGrpSpPr/>
          <p:nvPr/>
        </p:nvGrpSpPr>
        <p:grpSpPr>
          <a:xfrm>
            <a:off x="4859188" y="4778434"/>
            <a:ext cx="3678428" cy="822960"/>
            <a:chOff x="352425" y="952038"/>
            <a:chExt cx="3678428" cy="822960"/>
          </a:xfrm>
        </p:grpSpPr>
        <p:grpSp>
          <p:nvGrpSpPr>
            <p:cNvPr id="137" name="Group 136"/>
            <p:cNvGrpSpPr/>
            <p:nvPr/>
          </p:nvGrpSpPr>
          <p:grpSpPr>
            <a:xfrm>
              <a:off x="352425" y="952038"/>
              <a:ext cx="3678428" cy="822960"/>
              <a:chOff x="352425" y="952038"/>
              <a:chExt cx="3678428" cy="822960"/>
            </a:xfrm>
          </p:grpSpPr>
          <p:sp>
            <p:nvSpPr>
              <p:cNvPr id="139" name="Rectangle 138"/>
              <p:cNvSpPr/>
              <p:nvPr/>
            </p:nvSpPr>
            <p:spPr bwMode="auto">
              <a:xfrm>
                <a:off x="492125" y="952038"/>
                <a:ext cx="3538728" cy="82296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grpSp>
            <p:nvGrpSpPr>
              <p:cNvPr id="140" name="Group 139"/>
              <p:cNvGrpSpPr/>
              <p:nvPr/>
            </p:nvGrpSpPr>
            <p:grpSpPr>
              <a:xfrm>
                <a:off x="352425" y="1143004"/>
                <a:ext cx="534226" cy="428096"/>
                <a:chOff x="352425" y="1104900"/>
                <a:chExt cx="534226" cy="428096"/>
              </a:xfrm>
            </p:grpSpPr>
            <p:sp>
              <p:nvSpPr>
                <p:cNvPr id="141" name="Rectangle 140"/>
                <p:cNvSpPr/>
                <p:nvPr/>
              </p:nvSpPr>
              <p:spPr bwMode="auto">
                <a:xfrm>
                  <a:off x="352425" y="1104900"/>
                  <a:ext cx="511175" cy="428096"/>
                </a:xfrm>
                <a:prstGeom prst="rect">
                  <a:avLst/>
                </a:prstGeom>
                <a:solidFill>
                  <a:srgbClr val="1D2F68"/>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142" name="TextBox 141"/>
                <p:cNvSpPr txBox="1"/>
                <p:nvPr/>
              </p:nvSpPr>
              <p:spPr>
                <a:xfrm>
                  <a:off x="358942" y="1123824"/>
                  <a:ext cx="527709" cy="400110"/>
                </a:xfrm>
                <a:prstGeom prst="rect">
                  <a:avLst/>
                </a:prstGeom>
                <a:noFill/>
              </p:spPr>
              <p:txBody>
                <a:bodyPr wrap="none" rtlCol="0">
                  <a:spAutoFit/>
                </a:bodyPr>
                <a:lstStyle/>
                <a:p>
                  <a:r>
                    <a:rPr lang="en-US" sz="2000" dirty="0" smtClean="0">
                      <a:solidFill>
                        <a:schemeClr val="bg1"/>
                      </a:solidFill>
                      <a:latin typeface="Arial Black" panose="020B0A04020102020204" pitchFamily="34" charset="0"/>
                    </a:rPr>
                    <a:t>10</a:t>
                  </a:r>
                  <a:endParaRPr lang="en-US" sz="2000" dirty="0">
                    <a:solidFill>
                      <a:schemeClr val="bg1"/>
                    </a:solidFill>
                    <a:latin typeface="Arial Black" panose="020B0A04020102020204" pitchFamily="34" charset="0"/>
                  </a:endParaRPr>
                </a:p>
              </p:txBody>
            </p:sp>
          </p:grpSp>
        </p:grpSp>
        <p:sp>
          <p:nvSpPr>
            <p:cNvPr id="138" name="TextBox 137"/>
            <p:cNvSpPr txBox="1"/>
            <p:nvPr/>
          </p:nvSpPr>
          <p:spPr>
            <a:xfrm>
              <a:off x="1068655" y="1039510"/>
              <a:ext cx="2661613" cy="584775"/>
            </a:xfrm>
            <a:prstGeom prst="rect">
              <a:avLst/>
            </a:prstGeom>
            <a:noFill/>
          </p:spPr>
          <p:txBody>
            <a:bodyPr wrap="square" rtlCol="0">
              <a:spAutoFit/>
            </a:bodyPr>
            <a:lstStyle/>
            <a:p>
              <a:r>
                <a:rPr lang="en-US" sz="1600" dirty="0" smtClean="0">
                  <a:latin typeface="Arial Black" panose="020B0A04020102020204" pitchFamily="34" charset="0"/>
                </a:rPr>
                <a:t>Debriefing Memo for Contract File </a:t>
              </a:r>
              <a:endParaRPr lang="en-US" sz="1600" dirty="0">
                <a:latin typeface="Arial Black" panose="020B0A04020102020204" pitchFamily="34" charset="0"/>
              </a:endParaRPr>
            </a:p>
          </p:txBody>
        </p:sp>
      </p:grpSp>
      <p:sp>
        <p:nvSpPr>
          <p:cNvPr id="2" name="TextBox 1"/>
          <p:cNvSpPr txBox="1"/>
          <p:nvPr/>
        </p:nvSpPr>
        <p:spPr>
          <a:xfrm>
            <a:off x="260985" y="6240780"/>
            <a:ext cx="2241319" cy="246221"/>
          </a:xfrm>
          <a:prstGeom prst="rect">
            <a:avLst/>
          </a:prstGeom>
          <a:noFill/>
        </p:spPr>
        <p:txBody>
          <a:bodyPr wrap="none" rtlCol="0">
            <a:spAutoFit/>
          </a:bodyPr>
          <a:lstStyle/>
          <a:p>
            <a:r>
              <a:rPr lang="en-US" sz="1000" dirty="0" smtClean="0">
                <a:solidFill>
                  <a:schemeClr val="bg1"/>
                </a:solidFill>
                <a:latin typeface="Arial Black" panose="020B0A04020102020204" pitchFamily="34" charset="0"/>
              </a:rPr>
              <a:t>Version 1.0 | September 2021</a:t>
            </a:r>
          </a:p>
        </p:txBody>
      </p:sp>
    </p:spTree>
    <p:extLst>
      <p:ext uri="{BB962C8B-B14F-4D97-AF65-F5344CB8AC3E}">
        <p14:creationId xmlns:p14="http://schemas.microsoft.com/office/powerpoint/2010/main" val="161778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txBox="1">
            <a:spLocks noChangeArrowheads="1"/>
          </p:cNvSpPr>
          <p:nvPr/>
        </p:nvSpPr>
        <p:spPr bwMode="auto">
          <a:xfrm>
            <a:off x="242888" y="141531"/>
            <a:ext cx="4983162"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a:lstStyle>
          <a:p>
            <a:pPr eaLnBrk="1" hangingPunct="1"/>
            <a:r>
              <a:rPr lang="en-US" altLang="en-US" sz="2800" kern="0" dirty="0" smtClean="0">
                <a:latin typeface="Arial Black" panose="020B0A04020102020204" pitchFamily="34" charset="0"/>
              </a:rPr>
              <a:t>Introductions</a:t>
            </a:r>
            <a:endParaRPr lang="en-US" altLang="en-US" sz="2800" kern="0" dirty="0">
              <a:latin typeface="Arial Black" panose="020B0A04020102020204" pitchFamily="34" charset="0"/>
            </a:endParaRPr>
          </a:p>
        </p:txBody>
      </p:sp>
      <p:sp>
        <p:nvSpPr>
          <p:cNvPr id="2" name="Rectangle 1"/>
          <p:cNvSpPr/>
          <p:nvPr/>
        </p:nvSpPr>
        <p:spPr bwMode="auto">
          <a:xfrm>
            <a:off x="352425" y="1057275"/>
            <a:ext cx="8426666" cy="310896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grpSp>
        <p:nvGrpSpPr>
          <p:cNvPr id="18" name="Group 17"/>
          <p:cNvGrpSpPr/>
          <p:nvPr/>
        </p:nvGrpSpPr>
        <p:grpSpPr>
          <a:xfrm>
            <a:off x="636336" y="1266741"/>
            <a:ext cx="7914145" cy="738664"/>
            <a:chOff x="636336" y="1182071"/>
            <a:chExt cx="7914145" cy="738664"/>
          </a:xfrm>
        </p:grpSpPr>
        <p:sp>
          <p:nvSpPr>
            <p:cNvPr id="12" name="Freeform 26"/>
            <p:cNvSpPr>
              <a:spLocks noEditPoints="1"/>
            </p:cNvSpPr>
            <p:nvPr/>
          </p:nvSpPr>
          <p:spPr bwMode="auto">
            <a:xfrm>
              <a:off x="636336" y="1264262"/>
              <a:ext cx="599797" cy="582242"/>
            </a:xfrm>
            <a:custGeom>
              <a:avLst/>
              <a:gdLst>
                <a:gd name="T0" fmla="*/ 150 w 205"/>
                <a:gd name="T1" fmla="*/ 59 h 200"/>
                <a:gd name="T2" fmla="*/ 150 w 205"/>
                <a:gd name="T3" fmla="*/ 57 h 200"/>
                <a:gd name="T4" fmla="*/ 116 w 205"/>
                <a:gd name="T5" fmla="*/ 41 h 200"/>
                <a:gd name="T6" fmla="*/ 90 w 205"/>
                <a:gd name="T7" fmla="*/ 41 h 200"/>
                <a:gd name="T8" fmla="*/ 56 w 205"/>
                <a:gd name="T9" fmla="*/ 57 h 200"/>
                <a:gd name="T10" fmla="*/ 56 w 205"/>
                <a:gd name="T11" fmla="*/ 65 h 200"/>
                <a:gd name="T12" fmla="*/ 64 w 205"/>
                <a:gd name="T13" fmla="*/ 125 h 200"/>
                <a:gd name="T14" fmla="*/ 72 w 205"/>
                <a:gd name="T15" fmla="*/ 65 h 200"/>
                <a:gd name="T16" fmla="*/ 79 w 205"/>
                <a:gd name="T17" fmla="*/ 85 h 200"/>
                <a:gd name="T18" fmla="*/ 127 w 205"/>
                <a:gd name="T19" fmla="*/ 85 h 200"/>
                <a:gd name="T20" fmla="*/ 134 w 205"/>
                <a:gd name="T21" fmla="*/ 66 h 200"/>
                <a:gd name="T22" fmla="*/ 150 w 205"/>
                <a:gd name="T23" fmla="*/ 97 h 200"/>
                <a:gd name="T24" fmla="*/ 28 w 205"/>
                <a:gd name="T25" fmla="*/ 72 h 200"/>
                <a:gd name="T26" fmla="*/ 28 w 205"/>
                <a:gd name="T27" fmla="*/ 44 h 200"/>
                <a:gd name="T28" fmla="*/ 103 w 205"/>
                <a:gd name="T29" fmla="*/ 200 h 200"/>
                <a:gd name="T30" fmla="*/ 103 w 205"/>
                <a:gd name="T31" fmla="*/ 97 h 200"/>
                <a:gd name="T32" fmla="*/ 79 w 205"/>
                <a:gd name="T33" fmla="*/ 117 h 200"/>
                <a:gd name="T34" fmla="*/ 49 w 205"/>
                <a:gd name="T35" fmla="*/ 122 h 200"/>
                <a:gd name="T36" fmla="*/ 103 w 205"/>
                <a:gd name="T37" fmla="*/ 200 h 200"/>
                <a:gd name="T38" fmla="*/ 103 w 205"/>
                <a:gd name="T39" fmla="*/ 36 h 200"/>
                <a:gd name="T40" fmla="*/ 103 w 205"/>
                <a:gd name="T41" fmla="*/ 0 h 200"/>
                <a:gd name="T42" fmla="*/ 48 w 205"/>
                <a:gd name="T43" fmla="*/ 102 h 200"/>
                <a:gd name="T44" fmla="*/ 46 w 205"/>
                <a:gd name="T45" fmla="*/ 78 h 200"/>
                <a:gd name="T46" fmla="*/ 28 w 205"/>
                <a:gd name="T47" fmla="*/ 91 h 200"/>
                <a:gd name="T48" fmla="*/ 10 w 205"/>
                <a:gd name="T49" fmla="*/ 78 h 200"/>
                <a:gd name="T50" fmla="*/ 0 w 205"/>
                <a:gd name="T51" fmla="*/ 97 h 200"/>
                <a:gd name="T52" fmla="*/ 48 w 205"/>
                <a:gd name="T53" fmla="*/ 102 h 200"/>
                <a:gd name="T54" fmla="*/ 186 w 205"/>
                <a:gd name="T55" fmla="*/ 78 h 200"/>
                <a:gd name="T56" fmla="*/ 169 w 205"/>
                <a:gd name="T57" fmla="*/ 78 h 200"/>
                <a:gd name="T58" fmla="*/ 157 w 205"/>
                <a:gd name="T59" fmla="*/ 78 h 200"/>
                <a:gd name="T60" fmla="*/ 157 w 205"/>
                <a:gd name="T61" fmla="*/ 102 h 200"/>
                <a:gd name="T62" fmla="*/ 205 w 205"/>
                <a:gd name="T63" fmla="*/ 97 h 200"/>
                <a:gd name="T64" fmla="*/ 196 w 205"/>
                <a:gd name="T65" fmla="*/ 78 h 200"/>
                <a:gd name="T66" fmla="*/ 178 w 205"/>
                <a:gd name="T67" fmla="*/ 72 h 200"/>
                <a:gd name="T68" fmla="*/ 178 w 205"/>
                <a:gd name="T69" fmla="*/ 4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5" h="200">
                  <a:moveTo>
                    <a:pt x="150" y="97"/>
                  </a:moveTo>
                  <a:cubicBezTo>
                    <a:pt x="150" y="59"/>
                    <a:pt x="150" y="59"/>
                    <a:pt x="150" y="59"/>
                  </a:cubicBezTo>
                  <a:cubicBezTo>
                    <a:pt x="150" y="58"/>
                    <a:pt x="150" y="58"/>
                    <a:pt x="150" y="58"/>
                  </a:cubicBezTo>
                  <a:cubicBezTo>
                    <a:pt x="150" y="57"/>
                    <a:pt x="150" y="57"/>
                    <a:pt x="150" y="57"/>
                  </a:cubicBezTo>
                  <a:cubicBezTo>
                    <a:pt x="150" y="48"/>
                    <a:pt x="143" y="41"/>
                    <a:pt x="134" y="41"/>
                  </a:cubicBezTo>
                  <a:cubicBezTo>
                    <a:pt x="116" y="41"/>
                    <a:pt x="116" y="41"/>
                    <a:pt x="116" y="41"/>
                  </a:cubicBezTo>
                  <a:cubicBezTo>
                    <a:pt x="103" y="59"/>
                    <a:pt x="103" y="59"/>
                    <a:pt x="103" y="59"/>
                  </a:cubicBezTo>
                  <a:cubicBezTo>
                    <a:pt x="90" y="41"/>
                    <a:pt x="90" y="41"/>
                    <a:pt x="90" y="41"/>
                  </a:cubicBezTo>
                  <a:cubicBezTo>
                    <a:pt x="72" y="41"/>
                    <a:pt x="72" y="41"/>
                    <a:pt x="72" y="41"/>
                  </a:cubicBezTo>
                  <a:cubicBezTo>
                    <a:pt x="63" y="41"/>
                    <a:pt x="56" y="48"/>
                    <a:pt x="56" y="57"/>
                  </a:cubicBezTo>
                  <a:cubicBezTo>
                    <a:pt x="56" y="59"/>
                    <a:pt x="56" y="59"/>
                    <a:pt x="56" y="59"/>
                  </a:cubicBezTo>
                  <a:cubicBezTo>
                    <a:pt x="56" y="65"/>
                    <a:pt x="56" y="65"/>
                    <a:pt x="56" y="65"/>
                  </a:cubicBezTo>
                  <a:cubicBezTo>
                    <a:pt x="56" y="117"/>
                    <a:pt x="56" y="117"/>
                    <a:pt x="56" y="117"/>
                  </a:cubicBezTo>
                  <a:cubicBezTo>
                    <a:pt x="56" y="121"/>
                    <a:pt x="59" y="125"/>
                    <a:pt x="64" y="125"/>
                  </a:cubicBezTo>
                  <a:cubicBezTo>
                    <a:pt x="68" y="125"/>
                    <a:pt x="72" y="121"/>
                    <a:pt x="72" y="117"/>
                  </a:cubicBezTo>
                  <a:cubicBezTo>
                    <a:pt x="72" y="65"/>
                    <a:pt x="72" y="65"/>
                    <a:pt x="72" y="65"/>
                  </a:cubicBezTo>
                  <a:cubicBezTo>
                    <a:pt x="76" y="68"/>
                    <a:pt x="79" y="72"/>
                    <a:pt x="79" y="78"/>
                  </a:cubicBezTo>
                  <a:cubicBezTo>
                    <a:pt x="79" y="85"/>
                    <a:pt x="79" y="85"/>
                    <a:pt x="79" y="85"/>
                  </a:cubicBezTo>
                  <a:cubicBezTo>
                    <a:pt x="86" y="83"/>
                    <a:pt x="94" y="82"/>
                    <a:pt x="103" y="82"/>
                  </a:cubicBezTo>
                  <a:cubicBezTo>
                    <a:pt x="111" y="82"/>
                    <a:pt x="119" y="83"/>
                    <a:pt x="127" y="85"/>
                  </a:cubicBezTo>
                  <a:cubicBezTo>
                    <a:pt x="127" y="79"/>
                    <a:pt x="127" y="79"/>
                    <a:pt x="127" y="79"/>
                  </a:cubicBezTo>
                  <a:cubicBezTo>
                    <a:pt x="127" y="73"/>
                    <a:pt x="130" y="69"/>
                    <a:pt x="134" y="66"/>
                  </a:cubicBezTo>
                  <a:cubicBezTo>
                    <a:pt x="134" y="88"/>
                    <a:pt x="134" y="88"/>
                    <a:pt x="134" y="88"/>
                  </a:cubicBezTo>
                  <a:cubicBezTo>
                    <a:pt x="140" y="90"/>
                    <a:pt x="145" y="93"/>
                    <a:pt x="150" y="97"/>
                  </a:cubicBezTo>
                  <a:moveTo>
                    <a:pt x="14" y="58"/>
                  </a:moveTo>
                  <a:cubicBezTo>
                    <a:pt x="14" y="66"/>
                    <a:pt x="20" y="72"/>
                    <a:pt x="28" y="72"/>
                  </a:cubicBezTo>
                  <a:cubicBezTo>
                    <a:pt x="36" y="72"/>
                    <a:pt x="42" y="66"/>
                    <a:pt x="42" y="58"/>
                  </a:cubicBezTo>
                  <a:cubicBezTo>
                    <a:pt x="42" y="50"/>
                    <a:pt x="36" y="44"/>
                    <a:pt x="28" y="44"/>
                  </a:cubicBezTo>
                  <a:cubicBezTo>
                    <a:pt x="20" y="44"/>
                    <a:pt x="14" y="50"/>
                    <a:pt x="14" y="58"/>
                  </a:cubicBezTo>
                  <a:moveTo>
                    <a:pt x="103" y="200"/>
                  </a:moveTo>
                  <a:cubicBezTo>
                    <a:pt x="135" y="200"/>
                    <a:pt x="164" y="185"/>
                    <a:pt x="183" y="161"/>
                  </a:cubicBezTo>
                  <a:cubicBezTo>
                    <a:pt x="165" y="126"/>
                    <a:pt x="139" y="97"/>
                    <a:pt x="103" y="97"/>
                  </a:cubicBezTo>
                  <a:cubicBezTo>
                    <a:pt x="94" y="97"/>
                    <a:pt x="86" y="99"/>
                    <a:pt x="79" y="102"/>
                  </a:cubicBezTo>
                  <a:cubicBezTo>
                    <a:pt x="79" y="117"/>
                    <a:pt x="79" y="117"/>
                    <a:pt x="79" y="117"/>
                  </a:cubicBezTo>
                  <a:cubicBezTo>
                    <a:pt x="79" y="125"/>
                    <a:pt x="72" y="132"/>
                    <a:pt x="64" y="132"/>
                  </a:cubicBezTo>
                  <a:cubicBezTo>
                    <a:pt x="57" y="132"/>
                    <a:pt x="51" y="128"/>
                    <a:pt x="49" y="122"/>
                  </a:cubicBezTo>
                  <a:cubicBezTo>
                    <a:pt x="39" y="133"/>
                    <a:pt x="30" y="147"/>
                    <a:pt x="22" y="161"/>
                  </a:cubicBezTo>
                  <a:cubicBezTo>
                    <a:pt x="41" y="185"/>
                    <a:pt x="70" y="200"/>
                    <a:pt x="103" y="200"/>
                  </a:cubicBezTo>
                  <a:moveTo>
                    <a:pt x="85" y="18"/>
                  </a:moveTo>
                  <a:cubicBezTo>
                    <a:pt x="85" y="28"/>
                    <a:pt x="93" y="36"/>
                    <a:pt x="103" y="36"/>
                  </a:cubicBezTo>
                  <a:cubicBezTo>
                    <a:pt x="113" y="36"/>
                    <a:pt x="121" y="28"/>
                    <a:pt x="121" y="18"/>
                  </a:cubicBezTo>
                  <a:cubicBezTo>
                    <a:pt x="121" y="8"/>
                    <a:pt x="113" y="0"/>
                    <a:pt x="103" y="0"/>
                  </a:cubicBezTo>
                  <a:cubicBezTo>
                    <a:pt x="93" y="0"/>
                    <a:pt x="85" y="8"/>
                    <a:pt x="85" y="18"/>
                  </a:cubicBezTo>
                  <a:moveTo>
                    <a:pt x="48" y="102"/>
                  </a:moveTo>
                  <a:cubicBezTo>
                    <a:pt x="48" y="78"/>
                    <a:pt x="48" y="78"/>
                    <a:pt x="48" y="78"/>
                  </a:cubicBezTo>
                  <a:cubicBezTo>
                    <a:pt x="48" y="78"/>
                    <a:pt x="47" y="78"/>
                    <a:pt x="46" y="78"/>
                  </a:cubicBezTo>
                  <a:cubicBezTo>
                    <a:pt x="37" y="78"/>
                    <a:pt x="37" y="78"/>
                    <a:pt x="37" y="78"/>
                  </a:cubicBezTo>
                  <a:cubicBezTo>
                    <a:pt x="28" y="91"/>
                    <a:pt x="28" y="91"/>
                    <a:pt x="28" y="91"/>
                  </a:cubicBezTo>
                  <a:cubicBezTo>
                    <a:pt x="19" y="78"/>
                    <a:pt x="19" y="78"/>
                    <a:pt x="19" y="78"/>
                  </a:cubicBezTo>
                  <a:cubicBezTo>
                    <a:pt x="10" y="78"/>
                    <a:pt x="10" y="78"/>
                    <a:pt x="10" y="78"/>
                  </a:cubicBezTo>
                  <a:cubicBezTo>
                    <a:pt x="6" y="78"/>
                    <a:pt x="3" y="80"/>
                    <a:pt x="1" y="84"/>
                  </a:cubicBezTo>
                  <a:cubicBezTo>
                    <a:pt x="0" y="88"/>
                    <a:pt x="0" y="93"/>
                    <a:pt x="0" y="97"/>
                  </a:cubicBezTo>
                  <a:cubicBezTo>
                    <a:pt x="0" y="115"/>
                    <a:pt x="5" y="132"/>
                    <a:pt x="13" y="147"/>
                  </a:cubicBezTo>
                  <a:cubicBezTo>
                    <a:pt x="23" y="130"/>
                    <a:pt x="34" y="114"/>
                    <a:pt x="48" y="102"/>
                  </a:cubicBezTo>
                  <a:moveTo>
                    <a:pt x="196" y="78"/>
                  </a:moveTo>
                  <a:cubicBezTo>
                    <a:pt x="186" y="78"/>
                    <a:pt x="186" y="78"/>
                    <a:pt x="186" y="78"/>
                  </a:cubicBezTo>
                  <a:cubicBezTo>
                    <a:pt x="178" y="91"/>
                    <a:pt x="178" y="91"/>
                    <a:pt x="178" y="91"/>
                  </a:cubicBezTo>
                  <a:cubicBezTo>
                    <a:pt x="169" y="78"/>
                    <a:pt x="169" y="78"/>
                    <a:pt x="169" y="78"/>
                  </a:cubicBezTo>
                  <a:cubicBezTo>
                    <a:pt x="159" y="78"/>
                    <a:pt x="159" y="78"/>
                    <a:pt x="159" y="78"/>
                  </a:cubicBezTo>
                  <a:cubicBezTo>
                    <a:pt x="159" y="78"/>
                    <a:pt x="158" y="78"/>
                    <a:pt x="157" y="78"/>
                  </a:cubicBezTo>
                  <a:cubicBezTo>
                    <a:pt x="157" y="79"/>
                    <a:pt x="157" y="79"/>
                    <a:pt x="157" y="79"/>
                  </a:cubicBezTo>
                  <a:cubicBezTo>
                    <a:pt x="157" y="102"/>
                    <a:pt x="157" y="102"/>
                    <a:pt x="157" y="102"/>
                  </a:cubicBezTo>
                  <a:cubicBezTo>
                    <a:pt x="171" y="114"/>
                    <a:pt x="183" y="130"/>
                    <a:pt x="193" y="147"/>
                  </a:cubicBezTo>
                  <a:cubicBezTo>
                    <a:pt x="201" y="132"/>
                    <a:pt x="205" y="115"/>
                    <a:pt x="205" y="97"/>
                  </a:cubicBezTo>
                  <a:cubicBezTo>
                    <a:pt x="205" y="93"/>
                    <a:pt x="205" y="88"/>
                    <a:pt x="204" y="84"/>
                  </a:cubicBezTo>
                  <a:cubicBezTo>
                    <a:pt x="203" y="80"/>
                    <a:pt x="200" y="78"/>
                    <a:pt x="196" y="78"/>
                  </a:cubicBezTo>
                  <a:moveTo>
                    <a:pt x="163" y="58"/>
                  </a:moveTo>
                  <a:cubicBezTo>
                    <a:pt x="163" y="66"/>
                    <a:pt x="170" y="72"/>
                    <a:pt x="178" y="72"/>
                  </a:cubicBezTo>
                  <a:cubicBezTo>
                    <a:pt x="185" y="72"/>
                    <a:pt x="192" y="66"/>
                    <a:pt x="192" y="58"/>
                  </a:cubicBezTo>
                  <a:cubicBezTo>
                    <a:pt x="192" y="50"/>
                    <a:pt x="185" y="44"/>
                    <a:pt x="178" y="44"/>
                  </a:cubicBezTo>
                  <a:cubicBezTo>
                    <a:pt x="170" y="44"/>
                    <a:pt x="163" y="50"/>
                    <a:pt x="163" y="58"/>
                  </a:cubicBezTo>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sp>
          <p:nvSpPr>
            <p:cNvPr id="3" name="TextBox 2"/>
            <p:cNvSpPr txBox="1"/>
            <p:nvPr/>
          </p:nvSpPr>
          <p:spPr>
            <a:xfrm>
              <a:off x="1413924" y="1182071"/>
              <a:ext cx="7136557" cy="738664"/>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Identify the Government debriefing team</a:t>
              </a:r>
              <a:r>
                <a:rPr lang="en-US" dirty="0" smtClean="0">
                  <a:latin typeface="+mj-lt"/>
                </a:rPr>
                <a:t>,</a:t>
              </a:r>
              <a:r>
                <a:rPr lang="en-US" dirty="0" smtClean="0">
                  <a:solidFill>
                    <a:srgbClr val="1D2F68"/>
                  </a:solidFill>
                  <a:latin typeface="Arial Black" panose="020B0A04020102020204" pitchFamily="34" charset="0"/>
                </a:rPr>
                <a:t> </a:t>
              </a:r>
              <a:r>
                <a:rPr lang="en-US" dirty="0" smtClean="0">
                  <a:latin typeface="+mj-lt"/>
                </a:rPr>
                <a:t>but</a:t>
              </a:r>
              <a:r>
                <a:rPr lang="en-US" dirty="0" smtClean="0">
                  <a:solidFill>
                    <a:srgbClr val="1D2F68"/>
                  </a:solidFill>
                  <a:latin typeface="Arial Black" panose="020B0A04020102020204" pitchFamily="34" charset="0"/>
                </a:rPr>
                <a:t> </a:t>
              </a:r>
              <a:r>
                <a:rPr lang="en-US" dirty="0" smtClean="0"/>
                <a:t>not team member names. Request Source Selection Evaluation Board (SSEB) and Counsel, as needed, to attend the debriefing. </a:t>
              </a:r>
              <a:endParaRPr lang="en-US" dirty="0"/>
            </a:p>
          </p:txBody>
        </p:sp>
      </p:grpSp>
      <p:grpSp>
        <p:nvGrpSpPr>
          <p:cNvPr id="25" name="Group 24"/>
          <p:cNvGrpSpPr/>
          <p:nvPr/>
        </p:nvGrpSpPr>
        <p:grpSpPr>
          <a:xfrm>
            <a:off x="623362" y="2221306"/>
            <a:ext cx="8155728" cy="738664"/>
            <a:chOff x="623362" y="2043719"/>
            <a:chExt cx="8155728" cy="738664"/>
          </a:xfrm>
        </p:grpSpPr>
        <p:sp>
          <p:nvSpPr>
            <p:cNvPr id="23" name="TextBox 22"/>
            <p:cNvSpPr txBox="1"/>
            <p:nvPr/>
          </p:nvSpPr>
          <p:spPr>
            <a:xfrm>
              <a:off x="1411599" y="2043719"/>
              <a:ext cx="7367491" cy="738664"/>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Identify those individuals representing the debriefed Offeror </a:t>
              </a:r>
              <a:r>
                <a:rPr lang="en-US" dirty="0" smtClean="0">
                  <a:latin typeface="+mj-lt"/>
                </a:rPr>
                <a:t>in the debriefing. (Obtain in advance, the names and positions/titles of all Contractor personnel who will attend). </a:t>
              </a:r>
              <a:endParaRPr lang="en-US" dirty="0">
                <a:latin typeface="+mj-lt"/>
              </a:endParaRPr>
            </a:p>
          </p:txBody>
        </p:sp>
        <p:sp>
          <p:nvSpPr>
            <p:cNvPr id="24" name="Freeform 52"/>
            <p:cNvSpPr>
              <a:spLocks noEditPoints="1"/>
            </p:cNvSpPr>
            <p:nvPr/>
          </p:nvSpPr>
          <p:spPr bwMode="auto">
            <a:xfrm>
              <a:off x="623362" y="2137056"/>
              <a:ext cx="612771" cy="496078"/>
            </a:xfrm>
            <a:custGeom>
              <a:avLst/>
              <a:gdLst>
                <a:gd name="T0" fmla="*/ 202 w 202"/>
                <a:gd name="T1" fmla="*/ 77 h 188"/>
                <a:gd name="T2" fmla="*/ 177 w 202"/>
                <a:gd name="T3" fmla="*/ 56 h 188"/>
                <a:gd name="T4" fmla="*/ 176 w 202"/>
                <a:gd name="T5" fmla="*/ 56 h 188"/>
                <a:gd name="T6" fmla="*/ 176 w 202"/>
                <a:gd name="T7" fmla="*/ 56 h 188"/>
                <a:gd name="T8" fmla="*/ 160 w 202"/>
                <a:gd name="T9" fmla="*/ 56 h 188"/>
                <a:gd name="T10" fmla="*/ 146 w 202"/>
                <a:gd name="T11" fmla="*/ 74 h 188"/>
                <a:gd name="T12" fmla="*/ 132 w 202"/>
                <a:gd name="T13" fmla="*/ 56 h 188"/>
                <a:gd name="T14" fmla="*/ 117 w 202"/>
                <a:gd name="T15" fmla="*/ 56 h 188"/>
                <a:gd name="T16" fmla="*/ 116 w 202"/>
                <a:gd name="T17" fmla="*/ 56 h 188"/>
                <a:gd name="T18" fmla="*/ 116 w 202"/>
                <a:gd name="T19" fmla="*/ 56 h 188"/>
                <a:gd name="T20" fmla="*/ 103 w 202"/>
                <a:gd name="T21" fmla="*/ 60 h 188"/>
                <a:gd name="T22" fmla="*/ 108 w 202"/>
                <a:gd name="T23" fmla="*/ 69 h 188"/>
                <a:gd name="T24" fmla="*/ 108 w 202"/>
                <a:gd name="T25" fmla="*/ 70 h 188"/>
                <a:gd name="T26" fmla="*/ 133 w 202"/>
                <a:gd name="T27" fmla="*/ 151 h 188"/>
                <a:gd name="T28" fmla="*/ 120 w 202"/>
                <a:gd name="T29" fmla="*/ 176 h 188"/>
                <a:gd name="T30" fmla="*/ 116 w 202"/>
                <a:gd name="T31" fmla="*/ 177 h 188"/>
                <a:gd name="T32" fmla="*/ 115 w 202"/>
                <a:gd name="T33" fmla="*/ 187 h 188"/>
                <a:gd name="T34" fmla="*/ 177 w 202"/>
                <a:gd name="T35" fmla="*/ 154 h 188"/>
                <a:gd name="T36" fmla="*/ 177 w 202"/>
                <a:gd name="T37" fmla="*/ 97 h 188"/>
                <a:gd name="T38" fmla="*/ 183 w 202"/>
                <a:gd name="T39" fmla="*/ 97 h 188"/>
                <a:gd name="T40" fmla="*/ 184 w 202"/>
                <a:gd name="T41" fmla="*/ 97 h 188"/>
                <a:gd name="T42" fmla="*/ 189 w 202"/>
                <a:gd name="T43" fmla="*/ 136 h 188"/>
                <a:gd name="T44" fmla="*/ 202 w 202"/>
                <a:gd name="T45" fmla="*/ 86 h 188"/>
                <a:gd name="T46" fmla="*/ 202 w 202"/>
                <a:gd name="T47" fmla="*/ 77 h 188"/>
                <a:gd name="T48" fmla="*/ 146 w 202"/>
                <a:gd name="T49" fmla="*/ 48 h 188"/>
                <a:gd name="T50" fmla="*/ 170 w 202"/>
                <a:gd name="T51" fmla="*/ 24 h 188"/>
                <a:gd name="T52" fmla="*/ 146 w 202"/>
                <a:gd name="T53" fmla="*/ 0 h 188"/>
                <a:gd name="T54" fmla="*/ 122 w 202"/>
                <a:gd name="T55" fmla="*/ 24 h 188"/>
                <a:gd name="T56" fmla="*/ 146 w 202"/>
                <a:gd name="T57" fmla="*/ 48 h 188"/>
                <a:gd name="T58" fmla="*/ 54 w 202"/>
                <a:gd name="T59" fmla="*/ 48 h 188"/>
                <a:gd name="T60" fmla="*/ 78 w 202"/>
                <a:gd name="T61" fmla="*/ 24 h 188"/>
                <a:gd name="T62" fmla="*/ 54 w 202"/>
                <a:gd name="T63" fmla="*/ 0 h 188"/>
                <a:gd name="T64" fmla="*/ 30 w 202"/>
                <a:gd name="T65" fmla="*/ 24 h 188"/>
                <a:gd name="T66" fmla="*/ 54 w 202"/>
                <a:gd name="T67" fmla="*/ 48 h 188"/>
                <a:gd name="T68" fmla="*/ 117 w 202"/>
                <a:gd name="T69" fmla="*/ 167 h 188"/>
                <a:gd name="T70" fmla="*/ 114 w 202"/>
                <a:gd name="T71" fmla="*/ 167 h 188"/>
                <a:gd name="T72" fmla="*/ 105 w 202"/>
                <a:gd name="T73" fmla="*/ 160 h 188"/>
                <a:gd name="T74" fmla="*/ 85 w 202"/>
                <a:gd name="T75" fmla="*/ 94 h 188"/>
                <a:gd name="T76" fmla="*/ 76 w 202"/>
                <a:gd name="T77" fmla="*/ 94 h 188"/>
                <a:gd name="T78" fmla="*/ 98 w 202"/>
                <a:gd name="T79" fmla="*/ 188 h 188"/>
                <a:gd name="T80" fmla="*/ 20 w 202"/>
                <a:gd name="T81" fmla="*/ 149 h 188"/>
                <a:gd name="T82" fmla="*/ 32 w 202"/>
                <a:gd name="T83" fmla="*/ 94 h 188"/>
                <a:gd name="T84" fmla="*/ 24 w 202"/>
                <a:gd name="T85" fmla="*/ 94 h 188"/>
                <a:gd name="T86" fmla="*/ 11 w 202"/>
                <a:gd name="T87" fmla="*/ 136 h 188"/>
                <a:gd name="T88" fmla="*/ 0 w 202"/>
                <a:gd name="T89" fmla="*/ 105 h 188"/>
                <a:gd name="T90" fmla="*/ 10 w 202"/>
                <a:gd name="T91" fmla="*/ 73 h 188"/>
                <a:gd name="T92" fmla="*/ 10 w 202"/>
                <a:gd name="T93" fmla="*/ 73 h 188"/>
                <a:gd name="T94" fmla="*/ 31 w 202"/>
                <a:gd name="T95" fmla="*/ 56 h 188"/>
                <a:gd name="T96" fmla="*/ 54 w 202"/>
                <a:gd name="T97" fmla="*/ 56 h 188"/>
                <a:gd name="T98" fmla="*/ 78 w 202"/>
                <a:gd name="T99" fmla="*/ 56 h 188"/>
                <a:gd name="T100" fmla="*/ 98 w 202"/>
                <a:gd name="T101" fmla="*/ 73 h 188"/>
                <a:gd name="T102" fmla="*/ 99 w 202"/>
                <a:gd name="T103" fmla="*/ 73 h 188"/>
                <a:gd name="T104" fmla="*/ 123 w 202"/>
                <a:gd name="T105" fmla="*/ 154 h 188"/>
                <a:gd name="T106" fmla="*/ 117 w 202"/>
                <a:gd name="T107"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2" h="188">
                  <a:moveTo>
                    <a:pt x="202" y="77"/>
                  </a:moveTo>
                  <a:cubicBezTo>
                    <a:pt x="199" y="65"/>
                    <a:pt x="189" y="56"/>
                    <a:pt x="177" y="56"/>
                  </a:cubicBezTo>
                  <a:cubicBezTo>
                    <a:pt x="177" y="56"/>
                    <a:pt x="176" y="56"/>
                    <a:pt x="176" y="56"/>
                  </a:cubicBezTo>
                  <a:cubicBezTo>
                    <a:pt x="176" y="56"/>
                    <a:pt x="176" y="56"/>
                    <a:pt x="176" y="56"/>
                  </a:cubicBezTo>
                  <a:cubicBezTo>
                    <a:pt x="160" y="56"/>
                    <a:pt x="160" y="56"/>
                    <a:pt x="160" y="56"/>
                  </a:cubicBezTo>
                  <a:cubicBezTo>
                    <a:pt x="146" y="74"/>
                    <a:pt x="146" y="74"/>
                    <a:pt x="146" y="74"/>
                  </a:cubicBezTo>
                  <a:cubicBezTo>
                    <a:pt x="132" y="56"/>
                    <a:pt x="132" y="56"/>
                    <a:pt x="132" y="56"/>
                  </a:cubicBezTo>
                  <a:cubicBezTo>
                    <a:pt x="117" y="56"/>
                    <a:pt x="117" y="56"/>
                    <a:pt x="117" y="56"/>
                  </a:cubicBezTo>
                  <a:cubicBezTo>
                    <a:pt x="117" y="56"/>
                    <a:pt x="116" y="56"/>
                    <a:pt x="116" y="56"/>
                  </a:cubicBezTo>
                  <a:cubicBezTo>
                    <a:pt x="116" y="56"/>
                    <a:pt x="116" y="56"/>
                    <a:pt x="116" y="56"/>
                  </a:cubicBezTo>
                  <a:cubicBezTo>
                    <a:pt x="111" y="56"/>
                    <a:pt x="107" y="58"/>
                    <a:pt x="103" y="60"/>
                  </a:cubicBezTo>
                  <a:cubicBezTo>
                    <a:pt x="105" y="63"/>
                    <a:pt x="107" y="66"/>
                    <a:pt x="108" y="69"/>
                  </a:cubicBezTo>
                  <a:cubicBezTo>
                    <a:pt x="108" y="69"/>
                    <a:pt x="108" y="70"/>
                    <a:pt x="108" y="70"/>
                  </a:cubicBezTo>
                  <a:cubicBezTo>
                    <a:pt x="133" y="151"/>
                    <a:pt x="133" y="151"/>
                    <a:pt x="133" y="151"/>
                  </a:cubicBezTo>
                  <a:cubicBezTo>
                    <a:pt x="136" y="162"/>
                    <a:pt x="130" y="173"/>
                    <a:pt x="120" y="176"/>
                  </a:cubicBezTo>
                  <a:cubicBezTo>
                    <a:pt x="118" y="177"/>
                    <a:pt x="117" y="177"/>
                    <a:pt x="116" y="177"/>
                  </a:cubicBezTo>
                  <a:cubicBezTo>
                    <a:pt x="115" y="187"/>
                    <a:pt x="115" y="187"/>
                    <a:pt x="115" y="187"/>
                  </a:cubicBezTo>
                  <a:cubicBezTo>
                    <a:pt x="140" y="184"/>
                    <a:pt x="161" y="171"/>
                    <a:pt x="177" y="154"/>
                  </a:cubicBezTo>
                  <a:cubicBezTo>
                    <a:pt x="177" y="97"/>
                    <a:pt x="177" y="97"/>
                    <a:pt x="177" y="97"/>
                  </a:cubicBezTo>
                  <a:cubicBezTo>
                    <a:pt x="183" y="97"/>
                    <a:pt x="183" y="97"/>
                    <a:pt x="183" y="97"/>
                  </a:cubicBezTo>
                  <a:cubicBezTo>
                    <a:pt x="184" y="97"/>
                    <a:pt x="184" y="97"/>
                    <a:pt x="184" y="97"/>
                  </a:cubicBezTo>
                  <a:cubicBezTo>
                    <a:pt x="189" y="136"/>
                    <a:pt x="189" y="136"/>
                    <a:pt x="189" y="136"/>
                  </a:cubicBezTo>
                  <a:cubicBezTo>
                    <a:pt x="198" y="121"/>
                    <a:pt x="202" y="104"/>
                    <a:pt x="202" y="86"/>
                  </a:cubicBezTo>
                  <a:cubicBezTo>
                    <a:pt x="202" y="83"/>
                    <a:pt x="202" y="80"/>
                    <a:pt x="202" y="77"/>
                  </a:cubicBezTo>
                  <a:moveTo>
                    <a:pt x="146" y="48"/>
                  </a:moveTo>
                  <a:cubicBezTo>
                    <a:pt x="159" y="48"/>
                    <a:pt x="170" y="37"/>
                    <a:pt x="170" y="24"/>
                  </a:cubicBezTo>
                  <a:cubicBezTo>
                    <a:pt x="170" y="10"/>
                    <a:pt x="159" y="0"/>
                    <a:pt x="146" y="0"/>
                  </a:cubicBezTo>
                  <a:cubicBezTo>
                    <a:pt x="133" y="0"/>
                    <a:pt x="122" y="10"/>
                    <a:pt x="122" y="24"/>
                  </a:cubicBezTo>
                  <a:cubicBezTo>
                    <a:pt x="122" y="37"/>
                    <a:pt x="133" y="48"/>
                    <a:pt x="146" y="48"/>
                  </a:cubicBezTo>
                  <a:moveTo>
                    <a:pt x="54" y="48"/>
                  </a:moveTo>
                  <a:cubicBezTo>
                    <a:pt x="67" y="48"/>
                    <a:pt x="78" y="37"/>
                    <a:pt x="78" y="24"/>
                  </a:cubicBezTo>
                  <a:cubicBezTo>
                    <a:pt x="78" y="10"/>
                    <a:pt x="67" y="0"/>
                    <a:pt x="54" y="0"/>
                  </a:cubicBezTo>
                  <a:cubicBezTo>
                    <a:pt x="41" y="0"/>
                    <a:pt x="30" y="10"/>
                    <a:pt x="30" y="24"/>
                  </a:cubicBezTo>
                  <a:cubicBezTo>
                    <a:pt x="30" y="37"/>
                    <a:pt x="41" y="48"/>
                    <a:pt x="54" y="48"/>
                  </a:cubicBezTo>
                  <a:moveTo>
                    <a:pt x="117" y="167"/>
                  </a:moveTo>
                  <a:cubicBezTo>
                    <a:pt x="116" y="167"/>
                    <a:pt x="115" y="167"/>
                    <a:pt x="114" y="167"/>
                  </a:cubicBezTo>
                  <a:cubicBezTo>
                    <a:pt x="110" y="167"/>
                    <a:pt x="106" y="164"/>
                    <a:pt x="105" y="160"/>
                  </a:cubicBezTo>
                  <a:cubicBezTo>
                    <a:pt x="85" y="94"/>
                    <a:pt x="85" y="94"/>
                    <a:pt x="85" y="94"/>
                  </a:cubicBezTo>
                  <a:cubicBezTo>
                    <a:pt x="76" y="94"/>
                    <a:pt x="76" y="94"/>
                    <a:pt x="76" y="94"/>
                  </a:cubicBezTo>
                  <a:cubicBezTo>
                    <a:pt x="98" y="188"/>
                    <a:pt x="98" y="188"/>
                    <a:pt x="98" y="188"/>
                  </a:cubicBezTo>
                  <a:cubicBezTo>
                    <a:pt x="66" y="188"/>
                    <a:pt x="38" y="172"/>
                    <a:pt x="20" y="149"/>
                  </a:cubicBezTo>
                  <a:cubicBezTo>
                    <a:pt x="32" y="94"/>
                    <a:pt x="32" y="94"/>
                    <a:pt x="32" y="94"/>
                  </a:cubicBezTo>
                  <a:cubicBezTo>
                    <a:pt x="24" y="94"/>
                    <a:pt x="24" y="94"/>
                    <a:pt x="24" y="94"/>
                  </a:cubicBezTo>
                  <a:cubicBezTo>
                    <a:pt x="11" y="136"/>
                    <a:pt x="11" y="136"/>
                    <a:pt x="11" y="136"/>
                  </a:cubicBezTo>
                  <a:cubicBezTo>
                    <a:pt x="6" y="127"/>
                    <a:pt x="2" y="116"/>
                    <a:pt x="0" y="105"/>
                  </a:cubicBezTo>
                  <a:cubicBezTo>
                    <a:pt x="10" y="73"/>
                    <a:pt x="10" y="73"/>
                    <a:pt x="10" y="73"/>
                  </a:cubicBezTo>
                  <a:cubicBezTo>
                    <a:pt x="10" y="73"/>
                    <a:pt x="10" y="73"/>
                    <a:pt x="10" y="73"/>
                  </a:cubicBezTo>
                  <a:cubicBezTo>
                    <a:pt x="13" y="63"/>
                    <a:pt x="21" y="56"/>
                    <a:pt x="31" y="56"/>
                  </a:cubicBezTo>
                  <a:cubicBezTo>
                    <a:pt x="54" y="56"/>
                    <a:pt x="54" y="56"/>
                    <a:pt x="54" y="56"/>
                  </a:cubicBezTo>
                  <a:cubicBezTo>
                    <a:pt x="78" y="56"/>
                    <a:pt x="78" y="56"/>
                    <a:pt x="78" y="56"/>
                  </a:cubicBezTo>
                  <a:cubicBezTo>
                    <a:pt x="87" y="56"/>
                    <a:pt x="95" y="63"/>
                    <a:pt x="98" y="73"/>
                  </a:cubicBezTo>
                  <a:cubicBezTo>
                    <a:pt x="99" y="73"/>
                    <a:pt x="99" y="73"/>
                    <a:pt x="99" y="73"/>
                  </a:cubicBezTo>
                  <a:cubicBezTo>
                    <a:pt x="123" y="154"/>
                    <a:pt x="123" y="154"/>
                    <a:pt x="123" y="154"/>
                  </a:cubicBezTo>
                  <a:cubicBezTo>
                    <a:pt x="125" y="160"/>
                    <a:pt x="122" y="165"/>
                    <a:pt x="117" y="167"/>
                  </a:cubicBezTo>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grpSp>
        <p:nvGrpSpPr>
          <p:cNvPr id="29" name="Group 28"/>
          <p:cNvGrpSpPr/>
          <p:nvPr/>
        </p:nvGrpSpPr>
        <p:grpSpPr>
          <a:xfrm>
            <a:off x="745463" y="3175870"/>
            <a:ext cx="8033621" cy="738664"/>
            <a:chOff x="745463" y="3203659"/>
            <a:chExt cx="8033621" cy="738664"/>
          </a:xfrm>
        </p:grpSpPr>
        <p:sp>
          <p:nvSpPr>
            <p:cNvPr id="27" name="TextBox 26"/>
            <p:cNvSpPr txBox="1"/>
            <p:nvPr/>
          </p:nvSpPr>
          <p:spPr>
            <a:xfrm>
              <a:off x="1411593" y="3203659"/>
              <a:ext cx="7367491" cy="738664"/>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Identify a responsible party to take minutes </a:t>
              </a:r>
              <a:r>
                <a:rPr lang="en-US" dirty="0" smtClean="0">
                  <a:latin typeface="+mj-lt"/>
                </a:rPr>
                <a:t>of the debriefing for inclusion in the official debriefing summary (See Agenda number 10 in this template: Debriefing Memo for Contract File).</a:t>
              </a:r>
              <a:endParaRPr lang="en-US" dirty="0">
                <a:latin typeface="+mj-lt"/>
              </a:endParaRPr>
            </a:p>
          </p:txBody>
        </p:sp>
        <p:sp>
          <p:nvSpPr>
            <p:cNvPr id="28" name="Freeform 22"/>
            <p:cNvSpPr>
              <a:spLocks noEditPoints="1"/>
            </p:cNvSpPr>
            <p:nvPr/>
          </p:nvSpPr>
          <p:spPr bwMode="auto">
            <a:xfrm>
              <a:off x="745463" y="3216772"/>
              <a:ext cx="381541" cy="510107"/>
            </a:xfrm>
            <a:custGeom>
              <a:avLst/>
              <a:gdLst>
                <a:gd name="T0" fmla="*/ 14 w 125"/>
                <a:gd name="T1" fmla="*/ 101 h 195"/>
                <a:gd name="T2" fmla="*/ 19 w 125"/>
                <a:gd name="T3" fmla="*/ 104 h 195"/>
                <a:gd name="T4" fmla="*/ 20 w 125"/>
                <a:gd name="T5" fmla="*/ 104 h 195"/>
                <a:gd name="T6" fmla="*/ 23 w 125"/>
                <a:gd name="T7" fmla="*/ 98 h 195"/>
                <a:gd name="T8" fmla="*/ 10 w 125"/>
                <a:gd name="T9" fmla="*/ 61 h 195"/>
                <a:gd name="T10" fmla="*/ 4 w 125"/>
                <a:gd name="T11" fmla="*/ 58 h 195"/>
                <a:gd name="T12" fmla="*/ 2 w 125"/>
                <a:gd name="T13" fmla="*/ 64 h 195"/>
                <a:gd name="T14" fmla="*/ 14 w 125"/>
                <a:gd name="T15" fmla="*/ 101 h 195"/>
                <a:gd name="T16" fmla="*/ 125 w 125"/>
                <a:gd name="T17" fmla="*/ 60 h 195"/>
                <a:gd name="T18" fmla="*/ 120 w 125"/>
                <a:gd name="T19" fmla="*/ 48 h 195"/>
                <a:gd name="T20" fmla="*/ 106 w 125"/>
                <a:gd name="T21" fmla="*/ 42 h 195"/>
                <a:gd name="T22" fmla="*/ 92 w 125"/>
                <a:gd name="T23" fmla="*/ 49 h 195"/>
                <a:gd name="T24" fmla="*/ 92 w 125"/>
                <a:gd name="T25" fmla="*/ 49 h 195"/>
                <a:gd name="T26" fmla="*/ 92 w 125"/>
                <a:gd name="T27" fmla="*/ 49 h 195"/>
                <a:gd name="T28" fmla="*/ 90 w 125"/>
                <a:gd name="T29" fmla="*/ 51 h 195"/>
                <a:gd name="T30" fmla="*/ 70 w 125"/>
                <a:gd name="T31" fmla="*/ 78 h 195"/>
                <a:gd name="T32" fmla="*/ 43 w 125"/>
                <a:gd name="T33" fmla="*/ 78 h 195"/>
                <a:gd name="T34" fmla="*/ 36 w 125"/>
                <a:gd name="T35" fmla="*/ 86 h 195"/>
                <a:gd name="T36" fmla="*/ 43 w 125"/>
                <a:gd name="T37" fmla="*/ 93 h 195"/>
                <a:gd name="T38" fmla="*/ 74 w 125"/>
                <a:gd name="T39" fmla="*/ 93 h 195"/>
                <a:gd name="T40" fmla="*/ 80 w 125"/>
                <a:gd name="T41" fmla="*/ 90 h 195"/>
                <a:gd name="T42" fmla="*/ 87 w 125"/>
                <a:gd name="T43" fmla="*/ 80 h 195"/>
                <a:gd name="T44" fmla="*/ 87 w 125"/>
                <a:gd name="T45" fmla="*/ 112 h 195"/>
                <a:gd name="T46" fmla="*/ 70 w 125"/>
                <a:gd name="T47" fmla="*/ 112 h 195"/>
                <a:gd name="T48" fmla="*/ 73 w 125"/>
                <a:gd name="T49" fmla="*/ 106 h 195"/>
                <a:gd name="T50" fmla="*/ 68 w 125"/>
                <a:gd name="T51" fmla="*/ 101 h 195"/>
                <a:gd name="T52" fmla="*/ 26 w 125"/>
                <a:gd name="T53" fmla="*/ 101 h 195"/>
                <a:gd name="T54" fmla="*/ 20 w 125"/>
                <a:gd name="T55" fmla="*/ 106 h 195"/>
                <a:gd name="T56" fmla="*/ 26 w 125"/>
                <a:gd name="T57" fmla="*/ 112 h 195"/>
                <a:gd name="T58" fmla="*/ 53 w 125"/>
                <a:gd name="T59" fmla="*/ 112 h 195"/>
                <a:gd name="T60" fmla="*/ 51 w 125"/>
                <a:gd name="T61" fmla="*/ 113 h 195"/>
                <a:gd name="T62" fmla="*/ 50 w 125"/>
                <a:gd name="T63" fmla="*/ 113 h 195"/>
                <a:gd name="T64" fmla="*/ 48 w 125"/>
                <a:gd name="T65" fmla="*/ 114 h 195"/>
                <a:gd name="T66" fmla="*/ 48 w 125"/>
                <a:gd name="T67" fmla="*/ 114 h 195"/>
                <a:gd name="T68" fmla="*/ 4 w 125"/>
                <a:gd name="T69" fmla="*/ 159 h 195"/>
                <a:gd name="T70" fmla="*/ 4 w 125"/>
                <a:gd name="T71" fmla="*/ 173 h 195"/>
                <a:gd name="T72" fmla="*/ 17 w 125"/>
                <a:gd name="T73" fmla="*/ 173 h 195"/>
                <a:gd name="T74" fmla="*/ 45 w 125"/>
                <a:gd name="T75" fmla="*/ 145 h 195"/>
                <a:gd name="T76" fmla="*/ 45 w 125"/>
                <a:gd name="T77" fmla="*/ 185 h 195"/>
                <a:gd name="T78" fmla="*/ 55 w 125"/>
                <a:gd name="T79" fmla="*/ 195 h 195"/>
                <a:gd name="T80" fmla="*/ 55 w 125"/>
                <a:gd name="T81" fmla="*/ 195 h 195"/>
                <a:gd name="T82" fmla="*/ 65 w 125"/>
                <a:gd name="T83" fmla="*/ 185 h 195"/>
                <a:gd name="T84" fmla="*/ 65 w 125"/>
                <a:gd name="T85" fmla="*/ 142 h 195"/>
                <a:gd name="T86" fmla="*/ 97 w 125"/>
                <a:gd name="T87" fmla="*/ 142 h 195"/>
                <a:gd name="T88" fmla="*/ 109 w 125"/>
                <a:gd name="T89" fmla="*/ 142 h 195"/>
                <a:gd name="T90" fmla="*/ 116 w 125"/>
                <a:gd name="T91" fmla="*/ 142 h 195"/>
                <a:gd name="T92" fmla="*/ 125 w 125"/>
                <a:gd name="T93" fmla="*/ 132 h 195"/>
                <a:gd name="T94" fmla="*/ 125 w 125"/>
                <a:gd name="T95" fmla="*/ 61 h 195"/>
                <a:gd name="T96" fmla="*/ 125 w 125"/>
                <a:gd name="T97" fmla="*/ 60 h 195"/>
                <a:gd name="T98" fmla="*/ 94 w 125"/>
                <a:gd name="T99" fmla="*/ 37 h 195"/>
                <a:gd name="T100" fmla="*/ 112 w 125"/>
                <a:gd name="T101" fmla="*/ 19 h 195"/>
                <a:gd name="T102" fmla="*/ 94 w 125"/>
                <a:gd name="T103" fmla="*/ 0 h 195"/>
                <a:gd name="T104" fmla="*/ 75 w 125"/>
                <a:gd name="T105" fmla="*/ 19 h 195"/>
                <a:gd name="T106" fmla="*/ 94 w 125"/>
                <a:gd name="T107" fmla="*/ 3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5" h="195">
                  <a:moveTo>
                    <a:pt x="14" y="101"/>
                  </a:moveTo>
                  <a:cubicBezTo>
                    <a:pt x="15" y="103"/>
                    <a:pt x="17" y="104"/>
                    <a:pt x="19" y="104"/>
                  </a:cubicBezTo>
                  <a:cubicBezTo>
                    <a:pt x="19" y="104"/>
                    <a:pt x="20" y="104"/>
                    <a:pt x="20" y="104"/>
                  </a:cubicBezTo>
                  <a:cubicBezTo>
                    <a:pt x="22" y="103"/>
                    <a:pt x="23" y="101"/>
                    <a:pt x="23" y="98"/>
                  </a:cubicBezTo>
                  <a:cubicBezTo>
                    <a:pt x="10" y="61"/>
                    <a:pt x="10" y="61"/>
                    <a:pt x="10" y="61"/>
                  </a:cubicBezTo>
                  <a:cubicBezTo>
                    <a:pt x="9" y="59"/>
                    <a:pt x="7" y="57"/>
                    <a:pt x="4" y="58"/>
                  </a:cubicBezTo>
                  <a:cubicBezTo>
                    <a:pt x="2" y="59"/>
                    <a:pt x="1" y="61"/>
                    <a:pt x="2" y="64"/>
                  </a:cubicBezTo>
                  <a:lnTo>
                    <a:pt x="14" y="101"/>
                  </a:lnTo>
                  <a:close/>
                  <a:moveTo>
                    <a:pt x="125" y="60"/>
                  </a:moveTo>
                  <a:cubicBezTo>
                    <a:pt x="125" y="55"/>
                    <a:pt x="123" y="51"/>
                    <a:pt x="120" y="48"/>
                  </a:cubicBezTo>
                  <a:cubicBezTo>
                    <a:pt x="116" y="44"/>
                    <a:pt x="111" y="42"/>
                    <a:pt x="106" y="42"/>
                  </a:cubicBezTo>
                  <a:cubicBezTo>
                    <a:pt x="100" y="42"/>
                    <a:pt x="95" y="45"/>
                    <a:pt x="92" y="49"/>
                  </a:cubicBezTo>
                  <a:cubicBezTo>
                    <a:pt x="92" y="49"/>
                    <a:pt x="92" y="49"/>
                    <a:pt x="92" y="49"/>
                  </a:cubicBezTo>
                  <a:cubicBezTo>
                    <a:pt x="92" y="49"/>
                    <a:pt x="92" y="49"/>
                    <a:pt x="92" y="49"/>
                  </a:cubicBezTo>
                  <a:cubicBezTo>
                    <a:pt x="91" y="50"/>
                    <a:pt x="91" y="50"/>
                    <a:pt x="90" y="51"/>
                  </a:cubicBezTo>
                  <a:cubicBezTo>
                    <a:pt x="70" y="78"/>
                    <a:pt x="70" y="78"/>
                    <a:pt x="70" y="78"/>
                  </a:cubicBezTo>
                  <a:cubicBezTo>
                    <a:pt x="43" y="78"/>
                    <a:pt x="43" y="78"/>
                    <a:pt x="43" y="78"/>
                  </a:cubicBezTo>
                  <a:cubicBezTo>
                    <a:pt x="39" y="78"/>
                    <a:pt x="36" y="81"/>
                    <a:pt x="36" y="86"/>
                  </a:cubicBezTo>
                  <a:cubicBezTo>
                    <a:pt x="36" y="90"/>
                    <a:pt x="39" y="93"/>
                    <a:pt x="43" y="93"/>
                  </a:cubicBezTo>
                  <a:cubicBezTo>
                    <a:pt x="74" y="93"/>
                    <a:pt x="74" y="93"/>
                    <a:pt x="74" y="93"/>
                  </a:cubicBezTo>
                  <a:cubicBezTo>
                    <a:pt x="76" y="93"/>
                    <a:pt x="78" y="92"/>
                    <a:pt x="80" y="90"/>
                  </a:cubicBezTo>
                  <a:cubicBezTo>
                    <a:pt x="87" y="80"/>
                    <a:pt x="87" y="80"/>
                    <a:pt x="87" y="80"/>
                  </a:cubicBezTo>
                  <a:cubicBezTo>
                    <a:pt x="87" y="112"/>
                    <a:pt x="87" y="112"/>
                    <a:pt x="87" y="112"/>
                  </a:cubicBezTo>
                  <a:cubicBezTo>
                    <a:pt x="70" y="112"/>
                    <a:pt x="70" y="112"/>
                    <a:pt x="70" y="112"/>
                  </a:cubicBezTo>
                  <a:cubicBezTo>
                    <a:pt x="72" y="111"/>
                    <a:pt x="73" y="109"/>
                    <a:pt x="73" y="106"/>
                  </a:cubicBezTo>
                  <a:cubicBezTo>
                    <a:pt x="73" y="103"/>
                    <a:pt x="71" y="101"/>
                    <a:pt x="68" y="101"/>
                  </a:cubicBezTo>
                  <a:cubicBezTo>
                    <a:pt x="26" y="101"/>
                    <a:pt x="26" y="101"/>
                    <a:pt x="26" y="101"/>
                  </a:cubicBezTo>
                  <a:cubicBezTo>
                    <a:pt x="23" y="101"/>
                    <a:pt x="20" y="103"/>
                    <a:pt x="20" y="106"/>
                  </a:cubicBezTo>
                  <a:cubicBezTo>
                    <a:pt x="20" y="109"/>
                    <a:pt x="23" y="112"/>
                    <a:pt x="26" y="112"/>
                  </a:cubicBezTo>
                  <a:cubicBezTo>
                    <a:pt x="53" y="112"/>
                    <a:pt x="53" y="112"/>
                    <a:pt x="53" y="112"/>
                  </a:cubicBezTo>
                  <a:cubicBezTo>
                    <a:pt x="52" y="112"/>
                    <a:pt x="51" y="112"/>
                    <a:pt x="51" y="113"/>
                  </a:cubicBezTo>
                  <a:cubicBezTo>
                    <a:pt x="50" y="113"/>
                    <a:pt x="50" y="113"/>
                    <a:pt x="50" y="113"/>
                  </a:cubicBezTo>
                  <a:cubicBezTo>
                    <a:pt x="49" y="113"/>
                    <a:pt x="49" y="114"/>
                    <a:pt x="48" y="114"/>
                  </a:cubicBezTo>
                  <a:cubicBezTo>
                    <a:pt x="48" y="114"/>
                    <a:pt x="48" y="114"/>
                    <a:pt x="48" y="114"/>
                  </a:cubicBezTo>
                  <a:cubicBezTo>
                    <a:pt x="4" y="159"/>
                    <a:pt x="4" y="159"/>
                    <a:pt x="4" y="159"/>
                  </a:cubicBezTo>
                  <a:cubicBezTo>
                    <a:pt x="0" y="163"/>
                    <a:pt x="0" y="169"/>
                    <a:pt x="4" y="173"/>
                  </a:cubicBezTo>
                  <a:cubicBezTo>
                    <a:pt x="7" y="176"/>
                    <a:pt x="14" y="176"/>
                    <a:pt x="17" y="173"/>
                  </a:cubicBezTo>
                  <a:cubicBezTo>
                    <a:pt x="45" y="145"/>
                    <a:pt x="45" y="145"/>
                    <a:pt x="45" y="145"/>
                  </a:cubicBezTo>
                  <a:cubicBezTo>
                    <a:pt x="45" y="185"/>
                    <a:pt x="45" y="185"/>
                    <a:pt x="45" y="185"/>
                  </a:cubicBezTo>
                  <a:cubicBezTo>
                    <a:pt x="45" y="191"/>
                    <a:pt x="50" y="195"/>
                    <a:pt x="55" y="195"/>
                  </a:cubicBezTo>
                  <a:cubicBezTo>
                    <a:pt x="55" y="195"/>
                    <a:pt x="55" y="195"/>
                    <a:pt x="55" y="195"/>
                  </a:cubicBezTo>
                  <a:cubicBezTo>
                    <a:pt x="60" y="195"/>
                    <a:pt x="65" y="191"/>
                    <a:pt x="65" y="185"/>
                  </a:cubicBezTo>
                  <a:cubicBezTo>
                    <a:pt x="65" y="142"/>
                    <a:pt x="65" y="142"/>
                    <a:pt x="65" y="142"/>
                  </a:cubicBezTo>
                  <a:cubicBezTo>
                    <a:pt x="97" y="142"/>
                    <a:pt x="97" y="142"/>
                    <a:pt x="97" y="142"/>
                  </a:cubicBezTo>
                  <a:cubicBezTo>
                    <a:pt x="109" y="142"/>
                    <a:pt x="109" y="142"/>
                    <a:pt x="109" y="142"/>
                  </a:cubicBezTo>
                  <a:cubicBezTo>
                    <a:pt x="116" y="142"/>
                    <a:pt x="116" y="142"/>
                    <a:pt x="116" y="142"/>
                  </a:cubicBezTo>
                  <a:cubicBezTo>
                    <a:pt x="121" y="142"/>
                    <a:pt x="125" y="138"/>
                    <a:pt x="125" y="132"/>
                  </a:cubicBezTo>
                  <a:cubicBezTo>
                    <a:pt x="125" y="61"/>
                    <a:pt x="125" y="61"/>
                    <a:pt x="125" y="61"/>
                  </a:cubicBezTo>
                  <a:cubicBezTo>
                    <a:pt x="125" y="61"/>
                    <a:pt x="125" y="60"/>
                    <a:pt x="125" y="60"/>
                  </a:cubicBezTo>
                  <a:moveTo>
                    <a:pt x="94" y="37"/>
                  </a:moveTo>
                  <a:cubicBezTo>
                    <a:pt x="104" y="37"/>
                    <a:pt x="112" y="29"/>
                    <a:pt x="112" y="19"/>
                  </a:cubicBezTo>
                  <a:cubicBezTo>
                    <a:pt x="112" y="9"/>
                    <a:pt x="104" y="0"/>
                    <a:pt x="94" y="0"/>
                  </a:cubicBezTo>
                  <a:cubicBezTo>
                    <a:pt x="83" y="0"/>
                    <a:pt x="75" y="9"/>
                    <a:pt x="75" y="19"/>
                  </a:cubicBezTo>
                  <a:cubicBezTo>
                    <a:pt x="75" y="29"/>
                    <a:pt x="83" y="37"/>
                    <a:pt x="94" y="37"/>
                  </a:cubicBezTo>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sp>
        <p:nvSpPr>
          <p:cNvPr id="15" name="TextBox 14"/>
          <p:cNvSpPr txBox="1"/>
          <p:nvPr/>
        </p:nvSpPr>
        <p:spPr>
          <a:xfrm>
            <a:off x="260985" y="6240780"/>
            <a:ext cx="2241319" cy="246221"/>
          </a:xfrm>
          <a:prstGeom prst="rect">
            <a:avLst/>
          </a:prstGeom>
          <a:noFill/>
        </p:spPr>
        <p:txBody>
          <a:bodyPr wrap="none" rtlCol="0">
            <a:spAutoFit/>
          </a:bodyPr>
          <a:lstStyle/>
          <a:p>
            <a:r>
              <a:rPr lang="en-US" sz="1000" dirty="0" smtClean="0">
                <a:solidFill>
                  <a:schemeClr val="bg1"/>
                </a:solidFill>
                <a:latin typeface="Arial Black" panose="020B0A04020102020204" pitchFamily="34" charset="0"/>
              </a:rPr>
              <a:t>Version 1.0 | September 2021</a:t>
            </a:r>
          </a:p>
        </p:txBody>
      </p:sp>
    </p:spTree>
    <p:extLst>
      <p:ext uri="{BB962C8B-B14F-4D97-AF65-F5344CB8AC3E}">
        <p14:creationId xmlns:p14="http://schemas.microsoft.com/office/powerpoint/2010/main" val="3160729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txBox="1">
            <a:spLocks noChangeArrowheads="1"/>
          </p:cNvSpPr>
          <p:nvPr/>
        </p:nvSpPr>
        <p:spPr bwMode="auto">
          <a:xfrm>
            <a:off x="242887" y="161702"/>
            <a:ext cx="59197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a:lstStyle>
          <a:p>
            <a:pPr eaLnBrk="1" hangingPunct="1"/>
            <a:r>
              <a:rPr lang="en-US" altLang="en-US" sz="2800" kern="0" dirty="0" smtClean="0">
                <a:latin typeface="Arial Black" panose="020B0A04020102020204" pitchFamily="34" charset="0"/>
              </a:rPr>
              <a:t>Purpose of the Debrief</a:t>
            </a:r>
            <a:endParaRPr lang="en-US" altLang="en-US" sz="2800" kern="0" dirty="0">
              <a:latin typeface="Arial Black" panose="020B0A04020102020204" pitchFamily="34" charset="0"/>
            </a:endParaRPr>
          </a:p>
        </p:txBody>
      </p:sp>
      <p:sp>
        <p:nvSpPr>
          <p:cNvPr id="3" name="Rectangle 2"/>
          <p:cNvSpPr/>
          <p:nvPr/>
        </p:nvSpPr>
        <p:spPr bwMode="auto">
          <a:xfrm>
            <a:off x="352425" y="1047749"/>
            <a:ext cx="8426666" cy="448056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4" name="TextBox 3"/>
          <p:cNvSpPr txBox="1"/>
          <p:nvPr/>
        </p:nvSpPr>
        <p:spPr>
          <a:xfrm>
            <a:off x="518588" y="1146379"/>
            <a:ext cx="8260502" cy="4401205"/>
          </a:xfrm>
          <a:prstGeom prst="rect">
            <a:avLst/>
          </a:prstGeom>
          <a:noFill/>
        </p:spPr>
        <p:txBody>
          <a:bodyPr wrap="square" rtlCol="0">
            <a:spAutoFit/>
          </a:bodyPr>
          <a:lstStyle/>
          <a:p>
            <a:pPr marL="285750" indent="-285750">
              <a:spcBef>
                <a:spcPts val="600"/>
              </a:spcBef>
              <a:spcAft>
                <a:spcPts val="600"/>
              </a:spcAft>
              <a:buClr>
                <a:srgbClr val="1D2F68"/>
              </a:buClr>
              <a:buFont typeface="Arial Black" panose="020B0A04020102020204" pitchFamily="34" charset="0"/>
              <a:buChar char="+"/>
            </a:pPr>
            <a:r>
              <a:rPr lang="en-US" dirty="0" smtClean="0">
                <a:solidFill>
                  <a:srgbClr val="1D2F68"/>
                </a:solidFill>
                <a:latin typeface="Arial Black" panose="020B0A04020102020204" pitchFamily="34" charset="0"/>
              </a:rPr>
              <a:t>Provide rationale for excluding the debriefed Offeror from competition               </a:t>
            </a:r>
            <a:r>
              <a:rPr lang="en-US" dirty="0" smtClean="0"/>
              <a:t>(if applicable). </a:t>
            </a:r>
          </a:p>
          <a:p>
            <a:pPr marL="285750" indent="-285750">
              <a:spcBef>
                <a:spcPts val="600"/>
              </a:spcBef>
              <a:spcAft>
                <a:spcPts val="600"/>
              </a:spcAft>
              <a:buClr>
                <a:srgbClr val="1D2F68"/>
              </a:buClr>
              <a:buFont typeface="Arial Black" panose="020B0A04020102020204" pitchFamily="34" charset="0"/>
              <a:buChar char="+"/>
            </a:pPr>
            <a:r>
              <a:rPr lang="en-US" dirty="0" smtClean="0">
                <a:solidFill>
                  <a:srgbClr val="1D2F68"/>
                </a:solidFill>
                <a:latin typeface="Arial Black" panose="020B0A04020102020204" pitchFamily="34" charset="0"/>
              </a:rPr>
              <a:t>Reduce misunderstanding and instill confidence </a:t>
            </a:r>
            <a:r>
              <a:rPr lang="en-US" dirty="0" smtClean="0"/>
              <a:t>the Offeror was treated fairly.</a:t>
            </a:r>
          </a:p>
          <a:p>
            <a:pPr marL="285750" indent="-285750">
              <a:spcBef>
                <a:spcPts val="600"/>
              </a:spcBef>
              <a:spcAft>
                <a:spcPts val="600"/>
              </a:spcAft>
              <a:buClr>
                <a:srgbClr val="1D2F68"/>
              </a:buClr>
              <a:buFont typeface="Arial Black" panose="020B0A04020102020204" pitchFamily="34" charset="0"/>
              <a:buChar char="+"/>
            </a:pPr>
            <a:r>
              <a:rPr lang="en-US" dirty="0">
                <a:solidFill>
                  <a:srgbClr val="1D2F68"/>
                </a:solidFill>
                <a:latin typeface="Arial Black" panose="020B0A04020102020204" pitchFamily="34" charset="0"/>
              </a:rPr>
              <a:t>Reduce misunderstandings </a:t>
            </a:r>
            <a:r>
              <a:rPr lang="en-US" dirty="0"/>
              <a:t>that would otherwise lead to a </a:t>
            </a:r>
            <a:r>
              <a:rPr lang="en-US" dirty="0" smtClean="0"/>
              <a:t>protest.</a:t>
            </a:r>
            <a:endParaRPr lang="en-US" dirty="0"/>
          </a:p>
          <a:p>
            <a:pPr marL="285750" indent="-285750">
              <a:spcBef>
                <a:spcPts val="600"/>
              </a:spcBef>
              <a:spcAft>
                <a:spcPts val="600"/>
              </a:spcAft>
              <a:buClr>
                <a:srgbClr val="1D2F68"/>
              </a:buClr>
              <a:buFont typeface="Arial Black" panose="020B0A04020102020204" pitchFamily="34" charset="0"/>
              <a:buChar char="+"/>
            </a:pPr>
            <a:r>
              <a:rPr lang="en-US" dirty="0" smtClean="0">
                <a:solidFill>
                  <a:srgbClr val="1D2F68"/>
                </a:solidFill>
                <a:latin typeface="Arial Black" panose="020B0A04020102020204" pitchFamily="34" charset="0"/>
              </a:rPr>
              <a:t>Assure the Offeror proposals are evaluated </a:t>
            </a:r>
            <a:r>
              <a:rPr lang="en-US" dirty="0" smtClean="0"/>
              <a:t>in accordance with the Solicitation, as well as applicable laws and regulations.</a:t>
            </a:r>
          </a:p>
          <a:p>
            <a:pPr marL="285750" indent="-285750">
              <a:spcBef>
                <a:spcPts val="600"/>
              </a:spcBef>
              <a:spcAft>
                <a:spcPts val="600"/>
              </a:spcAft>
              <a:buClr>
                <a:srgbClr val="1D2F68"/>
              </a:buClr>
              <a:buFont typeface="Arial Black" panose="020B0A04020102020204" pitchFamily="34" charset="0"/>
              <a:buChar char="+"/>
            </a:pPr>
            <a:r>
              <a:rPr lang="en-US" dirty="0" smtClean="0">
                <a:solidFill>
                  <a:srgbClr val="1D2F68"/>
                </a:solidFill>
                <a:latin typeface="Arial Black" panose="020B0A04020102020204" pitchFamily="34" charset="0"/>
              </a:rPr>
              <a:t>Identify weaknesses in the Offeror’s proposal</a:t>
            </a:r>
            <a:r>
              <a:rPr lang="en-US" dirty="0" smtClean="0"/>
              <a:t>, so the Offeror can better prepare proposals for future acquisitions.</a:t>
            </a:r>
          </a:p>
          <a:p>
            <a:pPr marL="285750" indent="-285750">
              <a:spcBef>
                <a:spcPts val="600"/>
              </a:spcBef>
              <a:spcAft>
                <a:spcPts val="600"/>
              </a:spcAft>
              <a:buClr>
                <a:srgbClr val="1D2F68"/>
              </a:buClr>
              <a:buFont typeface="Arial Black" panose="020B0A04020102020204" pitchFamily="34" charset="0"/>
              <a:buChar char="+"/>
            </a:pPr>
            <a:r>
              <a:rPr lang="en-US" dirty="0" smtClean="0">
                <a:solidFill>
                  <a:srgbClr val="1D2F68"/>
                </a:solidFill>
                <a:latin typeface="Arial Black" panose="020B0A04020102020204" pitchFamily="34" charset="0"/>
              </a:rPr>
              <a:t>Provide an explanation </a:t>
            </a:r>
            <a:r>
              <a:rPr lang="en-US" dirty="0" smtClean="0"/>
              <a:t>of the source selection decision.</a:t>
            </a:r>
          </a:p>
          <a:p>
            <a:pPr marL="285750" indent="-285750">
              <a:spcBef>
                <a:spcPts val="600"/>
              </a:spcBef>
              <a:spcAft>
                <a:spcPts val="600"/>
              </a:spcAft>
              <a:buClr>
                <a:srgbClr val="1D2F68"/>
              </a:buClr>
              <a:buFont typeface="Arial Black" panose="020B0A04020102020204" pitchFamily="34" charset="0"/>
              <a:buChar char="+"/>
            </a:pPr>
            <a:r>
              <a:rPr lang="en-US" dirty="0" smtClean="0">
                <a:solidFill>
                  <a:srgbClr val="1D2F68"/>
                </a:solidFill>
                <a:latin typeface="Arial Black" panose="020B0A04020102020204" pitchFamily="34" charset="0"/>
              </a:rPr>
              <a:t>Give the Offeror an opportunity to provide feedback </a:t>
            </a:r>
            <a:r>
              <a:rPr lang="en-US" dirty="0" smtClean="0"/>
              <a:t>regarding the RFP, discussions, evaluations and the source selection process. The Contracting Officer may choose to broach this at the onset of the meeting, but then allow the Offeror to provide a response at the end of the debriefing. (See Agenda number 9 in this template: Rationale for Award Decision). </a:t>
            </a:r>
          </a:p>
          <a:p>
            <a:pPr marL="285750">
              <a:spcBef>
                <a:spcPts val="600"/>
              </a:spcBef>
              <a:spcAft>
                <a:spcPts val="600"/>
              </a:spcAft>
              <a:buClr>
                <a:srgbClr val="1D2F68"/>
              </a:buClr>
            </a:pPr>
            <a:r>
              <a:rPr lang="en-US" dirty="0" smtClean="0">
                <a:solidFill>
                  <a:srgbClr val="1D2F68"/>
                </a:solidFill>
                <a:latin typeface="Arial Black" panose="020B0A04020102020204" pitchFamily="34" charset="0"/>
              </a:rPr>
              <a:t>Caution: </a:t>
            </a:r>
            <a:r>
              <a:rPr lang="en-US" dirty="0" smtClean="0"/>
              <a:t>Debriefing is not a debate or defense of the Government’s award decision or evaluation results!</a:t>
            </a:r>
            <a:endParaRPr lang="en-US" dirty="0"/>
          </a:p>
        </p:txBody>
      </p:sp>
      <p:sp>
        <p:nvSpPr>
          <p:cNvPr id="6" name="TextBox 5"/>
          <p:cNvSpPr txBox="1"/>
          <p:nvPr/>
        </p:nvSpPr>
        <p:spPr>
          <a:xfrm>
            <a:off x="260985" y="6240780"/>
            <a:ext cx="2241319" cy="246221"/>
          </a:xfrm>
          <a:prstGeom prst="rect">
            <a:avLst/>
          </a:prstGeom>
          <a:noFill/>
        </p:spPr>
        <p:txBody>
          <a:bodyPr wrap="none" rtlCol="0">
            <a:spAutoFit/>
          </a:bodyPr>
          <a:lstStyle/>
          <a:p>
            <a:r>
              <a:rPr lang="en-US" sz="1000" dirty="0" smtClean="0">
                <a:solidFill>
                  <a:schemeClr val="bg1"/>
                </a:solidFill>
                <a:latin typeface="Arial Black" panose="020B0A04020102020204" pitchFamily="34" charset="0"/>
              </a:rPr>
              <a:t>Version 1.0 | September 2021</a:t>
            </a:r>
          </a:p>
        </p:txBody>
      </p:sp>
    </p:spTree>
    <p:extLst>
      <p:ext uri="{BB962C8B-B14F-4D97-AF65-F5344CB8AC3E}">
        <p14:creationId xmlns:p14="http://schemas.microsoft.com/office/powerpoint/2010/main" val="3778148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eaLnBrk="1" hangingPunct="1"/>
            <a:r>
              <a:rPr lang="en-US" sz="2000" dirty="0" smtClean="0">
                <a:solidFill>
                  <a:srgbClr val="1D2F68"/>
                </a:solidFill>
              </a:rPr>
              <a:t>Debriefing are in accordance with AMS 3.2.2.3.1.4</a:t>
            </a:r>
          </a:p>
          <a:p>
            <a:pPr eaLnBrk="1" hangingPunct="1"/>
            <a:r>
              <a:rPr lang="en-US" sz="2000" dirty="0" smtClean="0">
                <a:solidFill>
                  <a:srgbClr val="1D2F68"/>
                </a:solidFill>
              </a:rPr>
              <a:t>Debriefings </a:t>
            </a:r>
            <a:r>
              <a:rPr lang="en-US" sz="2000" dirty="0">
                <a:solidFill>
                  <a:srgbClr val="1D2F68"/>
                </a:solidFill>
              </a:rPr>
              <a:t>are intended to provide meaningful feedback to </a:t>
            </a:r>
            <a:r>
              <a:rPr lang="en-US" sz="2000" dirty="0" err="1">
                <a:solidFill>
                  <a:srgbClr val="1D2F68"/>
                </a:solidFill>
              </a:rPr>
              <a:t>Offerors</a:t>
            </a:r>
            <a:r>
              <a:rPr lang="en-US" sz="2000" dirty="0">
                <a:solidFill>
                  <a:srgbClr val="1D2F68"/>
                </a:solidFill>
              </a:rPr>
              <a:t> on their submission.  </a:t>
            </a:r>
          </a:p>
          <a:p>
            <a:pPr eaLnBrk="1" hangingPunct="1"/>
            <a:r>
              <a:rPr lang="en-US" sz="2000" dirty="0">
                <a:solidFill>
                  <a:srgbClr val="1D2F68"/>
                </a:solidFill>
              </a:rPr>
              <a:t>The purpose of the debriefing is to improve the </a:t>
            </a:r>
            <a:r>
              <a:rPr lang="en-US" sz="2000" dirty="0" err="1">
                <a:solidFill>
                  <a:srgbClr val="1D2F68"/>
                </a:solidFill>
              </a:rPr>
              <a:t>Offeror’s</a:t>
            </a:r>
            <a:r>
              <a:rPr lang="en-US" sz="2000" dirty="0">
                <a:solidFill>
                  <a:srgbClr val="1D2F68"/>
                </a:solidFill>
              </a:rPr>
              <a:t> ability to successfully compete for future FAA business by discussing the strengths and weaknesses of the </a:t>
            </a:r>
            <a:r>
              <a:rPr lang="en-US" sz="2000" dirty="0" err="1">
                <a:solidFill>
                  <a:srgbClr val="1D2F68"/>
                </a:solidFill>
              </a:rPr>
              <a:t>Offeror’s</a:t>
            </a:r>
            <a:r>
              <a:rPr lang="en-US" sz="2000" dirty="0">
                <a:solidFill>
                  <a:srgbClr val="1D2F68"/>
                </a:solidFill>
              </a:rPr>
              <a:t> submissions. </a:t>
            </a:r>
          </a:p>
          <a:p>
            <a:r>
              <a:rPr lang="en-US" sz="1600" dirty="0"/>
              <a:t>The debriefing should provide the </a:t>
            </a:r>
            <a:r>
              <a:rPr lang="en-US" sz="1600" dirty="0" err="1"/>
              <a:t>Offeror</a:t>
            </a:r>
            <a:r>
              <a:rPr lang="en-US" sz="1600" dirty="0"/>
              <a:t> with the following information:</a:t>
            </a:r>
          </a:p>
          <a:p>
            <a:pPr lvl="1"/>
            <a:r>
              <a:rPr lang="en-US" sz="1200" dirty="0"/>
              <a:t>Selection Decision;</a:t>
            </a:r>
          </a:p>
          <a:p>
            <a:pPr lvl="1"/>
            <a:r>
              <a:rPr lang="en-US" sz="1200" dirty="0" err="1"/>
              <a:t>Offeror’s</a:t>
            </a:r>
            <a:r>
              <a:rPr lang="en-US" sz="1200" dirty="0"/>
              <a:t> evaluated standings relative to the successful </a:t>
            </a:r>
            <a:r>
              <a:rPr lang="en-US" sz="1200" dirty="0" err="1"/>
              <a:t>Offeror</a:t>
            </a:r>
            <a:r>
              <a:rPr lang="en-US" sz="1200" dirty="0"/>
              <a:t>(s); and</a:t>
            </a:r>
          </a:p>
          <a:p>
            <a:pPr lvl="1"/>
            <a:r>
              <a:rPr lang="en-US" sz="1200" dirty="0"/>
              <a:t>Summary of the evaluation findings (excerpts from evaluation summary documentation relating to the specific </a:t>
            </a:r>
            <a:r>
              <a:rPr lang="en-US" sz="1200" dirty="0" err="1"/>
              <a:t>Offeror</a:t>
            </a:r>
            <a:r>
              <a:rPr lang="en-US" sz="1200" dirty="0"/>
              <a:t>).</a:t>
            </a:r>
          </a:p>
          <a:p>
            <a:endParaRPr lang="en-US" dirty="0"/>
          </a:p>
        </p:txBody>
      </p:sp>
      <p:sp>
        <p:nvSpPr>
          <p:cNvPr id="4" name="Rectangle 11"/>
          <p:cNvSpPr txBox="1">
            <a:spLocks noGrp="1" noChangeArrowheads="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a:lstStyle>
          <a:p>
            <a:pPr eaLnBrk="1" hangingPunct="1"/>
            <a:r>
              <a:rPr lang="en-US" altLang="en-US" sz="2800" kern="0" dirty="0" smtClean="0">
                <a:latin typeface="Arial Black" panose="020B0A04020102020204" pitchFamily="34" charset="0"/>
              </a:rPr>
              <a:t>Purpose of the Debrief</a:t>
            </a:r>
            <a:endParaRPr lang="en-US" altLang="en-US" sz="2800" kern="0" dirty="0">
              <a:latin typeface="Arial Black" panose="020B0A04020102020204" pitchFamily="34" charset="0"/>
            </a:endParaRPr>
          </a:p>
        </p:txBody>
      </p:sp>
    </p:spTree>
    <p:extLst>
      <p:ext uri="{BB962C8B-B14F-4D97-AF65-F5344CB8AC3E}">
        <p14:creationId xmlns:p14="http://schemas.microsoft.com/office/powerpoint/2010/main" val="2080978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txBox="1">
            <a:spLocks noChangeArrowheads="1"/>
          </p:cNvSpPr>
          <p:nvPr/>
        </p:nvSpPr>
        <p:spPr bwMode="auto">
          <a:xfrm>
            <a:off x="242888" y="141531"/>
            <a:ext cx="7015162"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a:lstStyle>
          <a:p>
            <a:pPr eaLnBrk="1" hangingPunct="1"/>
            <a:r>
              <a:rPr lang="en-US" altLang="en-US" sz="2800" kern="0" dirty="0" smtClean="0">
                <a:latin typeface="Arial Black" panose="020B0A04020102020204" pitchFamily="34" charset="0"/>
              </a:rPr>
              <a:t>Ground Rules and Agenda</a:t>
            </a:r>
            <a:endParaRPr lang="en-US" altLang="en-US" sz="2800" kern="0" dirty="0">
              <a:latin typeface="Arial Black" panose="020B0A04020102020204" pitchFamily="34" charset="0"/>
            </a:endParaRPr>
          </a:p>
        </p:txBody>
      </p:sp>
      <p:sp>
        <p:nvSpPr>
          <p:cNvPr id="2" name="Rectangle 1"/>
          <p:cNvSpPr/>
          <p:nvPr/>
        </p:nvSpPr>
        <p:spPr bwMode="auto">
          <a:xfrm>
            <a:off x="352425" y="1057275"/>
            <a:ext cx="8426666" cy="347472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grpSp>
        <p:nvGrpSpPr>
          <p:cNvPr id="7" name="Group 6"/>
          <p:cNvGrpSpPr/>
          <p:nvPr/>
        </p:nvGrpSpPr>
        <p:grpSpPr>
          <a:xfrm>
            <a:off x="635724" y="1386899"/>
            <a:ext cx="8143360" cy="1169551"/>
            <a:chOff x="635724" y="3372993"/>
            <a:chExt cx="8143360" cy="1169551"/>
          </a:xfrm>
        </p:grpSpPr>
        <p:sp>
          <p:nvSpPr>
            <p:cNvPr id="27" name="TextBox 26"/>
            <p:cNvSpPr txBox="1"/>
            <p:nvPr/>
          </p:nvSpPr>
          <p:spPr>
            <a:xfrm>
              <a:off x="1411593" y="3372993"/>
              <a:ext cx="7367491" cy="1169551"/>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The debriefing IS NOT and WILL NOT include the following:</a:t>
              </a:r>
            </a:p>
            <a:p>
              <a:pPr marL="285750" indent="-285750">
                <a:spcBef>
                  <a:spcPts val="0"/>
                </a:spcBef>
                <a:spcAft>
                  <a:spcPts val="0"/>
                </a:spcAft>
                <a:buClr>
                  <a:srgbClr val="1D2F68"/>
                </a:buClr>
                <a:buFont typeface="Arial Black" panose="020B0A04020102020204" pitchFamily="34" charset="0"/>
                <a:buChar char="+"/>
              </a:pPr>
              <a:r>
                <a:rPr lang="en-US" dirty="0" smtClean="0">
                  <a:latin typeface="+mj-lt"/>
                </a:rPr>
                <a:t>A page-by-page review/analysis of the Offeror’s proposal</a:t>
              </a:r>
            </a:p>
            <a:p>
              <a:pPr marL="285750" indent="-285750">
                <a:spcBef>
                  <a:spcPts val="0"/>
                </a:spcBef>
                <a:spcAft>
                  <a:spcPts val="0"/>
                </a:spcAft>
                <a:buClr>
                  <a:srgbClr val="1D2F68"/>
                </a:buClr>
                <a:buFont typeface="Arial Black" panose="020B0A04020102020204" pitchFamily="34" charset="0"/>
                <a:buChar char="+"/>
              </a:pPr>
              <a:r>
                <a:rPr lang="en-US" dirty="0" smtClean="0">
                  <a:latin typeface="+mj-lt"/>
                </a:rPr>
                <a:t>A point-by-point comparison with other proposals</a:t>
              </a:r>
            </a:p>
            <a:p>
              <a:pPr marL="285750" indent="-285750">
                <a:spcBef>
                  <a:spcPts val="0"/>
                </a:spcBef>
                <a:spcAft>
                  <a:spcPts val="0"/>
                </a:spcAft>
                <a:buClr>
                  <a:srgbClr val="1D2F68"/>
                </a:buClr>
                <a:buFont typeface="Arial Black" panose="020B0A04020102020204" pitchFamily="34" charset="0"/>
                <a:buChar char="+"/>
              </a:pPr>
              <a:r>
                <a:rPr lang="en-US" dirty="0" smtClean="0">
                  <a:latin typeface="+mj-lt"/>
                </a:rPr>
                <a:t>A debate or defense of the Government’s award decision or evaluation results</a:t>
              </a:r>
            </a:p>
            <a:p>
              <a:pPr marL="285750" indent="-285750">
                <a:spcBef>
                  <a:spcPts val="0"/>
                </a:spcBef>
                <a:spcAft>
                  <a:spcPts val="0"/>
                </a:spcAft>
                <a:buClr>
                  <a:srgbClr val="1D2F68"/>
                </a:buClr>
                <a:buFont typeface="Arial Black" panose="020B0A04020102020204" pitchFamily="34" charset="0"/>
                <a:buChar char="+"/>
              </a:pPr>
              <a:r>
                <a:rPr lang="en-US" dirty="0" smtClean="0">
                  <a:latin typeface="+mj-lt"/>
                </a:rPr>
                <a:t>The proprietary or confidential information of another offeror</a:t>
              </a:r>
              <a:endParaRPr lang="en-US" dirty="0">
                <a:latin typeface="+mj-lt"/>
              </a:endParaRPr>
            </a:p>
          </p:txBody>
        </p:sp>
        <p:sp>
          <p:nvSpPr>
            <p:cNvPr id="19" name="Freeform 14"/>
            <p:cNvSpPr>
              <a:spLocks noEditPoints="1"/>
            </p:cNvSpPr>
            <p:nvPr/>
          </p:nvSpPr>
          <p:spPr bwMode="auto">
            <a:xfrm>
              <a:off x="635724" y="3737278"/>
              <a:ext cx="590884" cy="482540"/>
            </a:xfrm>
            <a:custGeom>
              <a:avLst/>
              <a:gdLst>
                <a:gd name="T0" fmla="*/ 71 w 161"/>
                <a:gd name="T1" fmla="*/ 75 h 146"/>
                <a:gd name="T2" fmla="*/ 100 w 161"/>
                <a:gd name="T3" fmla="*/ 46 h 146"/>
                <a:gd name="T4" fmla="*/ 142 w 161"/>
                <a:gd name="T5" fmla="*/ 46 h 146"/>
                <a:gd name="T6" fmla="*/ 145 w 161"/>
                <a:gd name="T7" fmla="*/ 46 h 146"/>
                <a:gd name="T8" fmla="*/ 145 w 161"/>
                <a:gd name="T9" fmla="*/ 26 h 146"/>
                <a:gd name="T10" fmla="*/ 119 w 161"/>
                <a:gd name="T11" fmla="*/ 0 h 146"/>
                <a:gd name="T12" fmla="*/ 26 w 161"/>
                <a:gd name="T13" fmla="*/ 0 h 146"/>
                <a:gd name="T14" fmla="*/ 0 w 161"/>
                <a:gd name="T15" fmla="*/ 26 h 146"/>
                <a:gd name="T16" fmla="*/ 0 w 161"/>
                <a:gd name="T17" fmla="*/ 56 h 146"/>
                <a:gd name="T18" fmla="*/ 26 w 161"/>
                <a:gd name="T19" fmla="*/ 82 h 146"/>
                <a:gd name="T20" fmla="*/ 33 w 161"/>
                <a:gd name="T21" fmla="*/ 82 h 146"/>
                <a:gd name="T22" fmla="*/ 15 w 161"/>
                <a:gd name="T23" fmla="*/ 122 h 146"/>
                <a:gd name="T24" fmla="*/ 56 w 161"/>
                <a:gd name="T25" fmla="*/ 82 h 146"/>
                <a:gd name="T26" fmla="*/ 71 w 161"/>
                <a:gd name="T27" fmla="*/ 82 h 146"/>
                <a:gd name="T28" fmla="*/ 71 w 161"/>
                <a:gd name="T29" fmla="*/ 75 h 146"/>
                <a:gd name="T30" fmla="*/ 142 w 161"/>
                <a:gd name="T31" fmla="*/ 55 h 146"/>
                <a:gd name="T32" fmla="*/ 161 w 161"/>
                <a:gd name="T33" fmla="*/ 75 h 146"/>
                <a:gd name="T34" fmla="*/ 161 w 161"/>
                <a:gd name="T35" fmla="*/ 97 h 146"/>
                <a:gd name="T36" fmla="*/ 142 w 161"/>
                <a:gd name="T37" fmla="*/ 117 h 146"/>
                <a:gd name="T38" fmla="*/ 127 w 161"/>
                <a:gd name="T39" fmla="*/ 117 h 146"/>
                <a:gd name="T40" fmla="*/ 140 w 161"/>
                <a:gd name="T41" fmla="*/ 146 h 146"/>
                <a:gd name="T42" fmla="*/ 110 w 161"/>
                <a:gd name="T43" fmla="*/ 117 h 146"/>
                <a:gd name="T44" fmla="*/ 100 w 161"/>
                <a:gd name="T45" fmla="*/ 117 h 146"/>
                <a:gd name="T46" fmla="*/ 81 w 161"/>
                <a:gd name="T47" fmla="*/ 97 h 146"/>
                <a:gd name="T48" fmla="*/ 81 w 161"/>
                <a:gd name="T49" fmla="*/ 75 h 146"/>
                <a:gd name="T50" fmla="*/ 100 w 161"/>
                <a:gd name="T51" fmla="*/ 55 h 146"/>
                <a:gd name="T52" fmla="*/ 142 w 161"/>
                <a:gd name="T53" fmla="*/ 5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1" h="146">
                  <a:moveTo>
                    <a:pt x="71" y="75"/>
                  </a:moveTo>
                  <a:cubicBezTo>
                    <a:pt x="71" y="63"/>
                    <a:pt x="79" y="46"/>
                    <a:pt x="100" y="46"/>
                  </a:cubicBezTo>
                  <a:cubicBezTo>
                    <a:pt x="142" y="46"/>
                    <a:pt x="142" y="46"/>
                    <a:pt x="142" y="46"/>
                  </a:cubicBezTo>
                  <a:cubicBezTo>
                    <a:pt x="143" y="46"/>
                    <a:pt x="144" y="46"/>
                    <a:pt x="145" y="46"/>
                  </a:cubicBezTo>
                  <a:cubicBezTo>
                    <a:pt x="145" y="26"/>
                    <a:pt x="145" y="26"/>
                    <a:pt x="145" y="26"/>
                  </a:cubicBezTo>
                  <a:cubicBezTo>
                    <a:pt x="145" y="26"/>
                    <a:pt x="145" y="0"/>
                    <a:pt x="119" y="0"/>
                  </a:cubicBezTo>
                  <a:cubicBezTo>
                    <a:pt x="26" y="0"/>
                    <a:pt x="26" y="0"/>
                    <a:pt x="26" y="0"/>
                  </a:cubicBezTo>
                  <a:cubicBezTo>
                    <a:pt x="26" y="0"/>
                    <a:pt x="0" y="0"/>
                    <a:pt x="0" y="26"/>
                  </a:cubicBezTo>
                  <a:cubicBezTo>
                    <a:pt x="0" y="56"/>
                    <a:pt x="0" y="56"/>
                    <a:pt x="0" y="56"/>
                  </a:cubicBezTo>
                  <a:cubicBezTo>
                    <a:pt x="0" y="56"/>
                    <a:pt x="0" y="82"/>
                    <a:pt x="26" y="82"/>
                  </a:cubicBezTo>
                  <a:cubicBezTo>
                    <a:pt x="33" y="82"/>
                    <a:pt x="33" y="82"/>
                    <a:pt x="33" y="82"/>
                  </a:cubicBezTo>
                  <a:cubicBezTo>
                    <a:pt x="31" y="95"/>
                    <a:pt x="27" y="112"/>
                    <a:pt x="15" y="122"/>
                  </a:cubicBezTo>
                  <a:cubicBezTo>
                    <a:pt x="15" y="122"/>
                    <a:pt x="47" y="110"/>
                    <a:pt x="56" y="82"/>
                  </a:cubicBezTo>
                  <a:cubicBezTo>
                    <a:pt x="71" y="82"/>
                    <a:pt x="71" y="82"/>
                    <a:pt x="71" y="82"/>
                  </a:cubicBezTo>
                  <a:lnTo>
                    <a:pt x="71" y="75"/>
                  </a:lnTo>
                  <a:close/>
                  <a:moveTo>
                    <a:pt x="142" y="55"/>
                  </a:moveTo>
                  <a:cubicBezTo>
                    <a:pt x="142" y="55"/>
                    <a:pt x="161" y="55"/>
                    <a:pt x="161" y="75"/>
                  </a:cubicBezTo>
                  <a:cubicBezTo>
                    <a:pt x="161" y="97"/>
                    <a:pt x="161" y="97"/>
                    <a:pt x="161" y="97"/>
                  </a:cubicBezTo>
                  <a:cubicBezTo>
                    <a:pt x="161" y="97"/>
                    <a:pt x="161" y="117"/>
                    <a:pt x="142" y="117"/>
                  </a:cubicBezTo>
                  <a:cubicBezTo>
                    <a:pt x="127" y="117"/>
                    <a:pt x="127" y="117"/>
                    <a:pt x="127" y="117"/>
                  </a:cubicBezTo>
                  <a:cubicBezTo>
                    <a:pt x="128" y="126"/>
                    <a:pt x="131" y="139"/>
                    <a:pt x="140" y="146"/>
                  </a:cubicBezTo>
                  <a:cubicBezTo>
                    <a:pt x="140" y="146"/>
                    <a:pt x="117" y="137"/>
                    <a:pt x="110" y="117"/>
                  </a:cubicBezTo>
                  <a:cubicBezTo>
                    <a:pt x="100" y="117"/>
                    <a:pt x="100" y="117"/>
                    <a:pt x="100" y="117"/>
                  </a:cubicBezTo>
                  <a:cubicBezTo>
                    <a:pt x="100" y="117"/>
                    <a:pt x="81" y="117"/>
                    <a:pt x="81" y="97"/>
                  </a:cubicBezTo>
                  <a:cubicBezTo>
                    <a:pt x="81" y="75"/>
                    <a:pt x="81" y="75"/>
                    <a:pt x="81" y="75"/>
                  </a:cubicBezTo>
                  <a:cubicBezTo>
                    <a:pt x="81" y="75"/>
                    <a:pt x="81" y="55"/>
                    <a:pt x="100" y="55"/>
                  </a:cubicBezTo>
                  <a:lnTo>
                    <a:pt x="142" y="55"/>
                  </a:lnTo>
                  <a:close/>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cxnSp>
        <p:nvCxnSpPr>
          <p:cNvPr id="11" name="Straight Connector 10"/>
          <p:cNvCxnSpPr/>
          <p:nvPr/>
        </p:nvCxnSpPr>
        <p:spPr bwMode="auto">
          <a:xfrm>
            <a:off x="9982200" y="1057275"/>
            <a:ext cx="914400" cy="914400"/>
          </a:xfrm>
          <a:prstGeom prst="line">
            <a:avLst/>
          </a:prstGeom>
          <a:noFill/>
          <a:ln w="9525" cap="flat" cmpd="sng" algn="ctr">
            <a:noFill/>
            <a:prstDash val="solid"/>
            <a:round/>
            <a:headEnd type="none" w="med" len="med"/>
            <a:tailEnd type="none" w="med" len="med"/>
          </a:ln>
          <a:effectLst/>
        </p:spPr>
      </p:cxnSp>
      <p:sp>
        <p:nvSpPr>
          <p:cNvPr id="17" name="TextBox 16"/>
          <p:cNvSpPr txBox="1"/>
          <p:nvPr/>
        </p:nvSpPr>
        <p:spPr>
          <a:xfrm>
            <a:off x="260985" y="6240780"/>
            <a:ext cx="2241319" cy="246221"/>
          </a:xfrm>
          <a:prstGeom prst="rect">
            <a:avLst/>
          </a:prstGeom>
          <a:noFill/>
        </p:spPr>
        <p:txBody>
          <a:bodyPr wrap="none" rtlCol="0">
            <a:spAutoFit/>
          </a:bodyPr>
          <a:lstStyle/>
          <a:p>
            <a:r>
              <a:rPr lang="en-US" sz="1000" dirty="0" smtClean="0">
                <a:solidFill>
                  <a:schemeClr val="bg1"/>
                </a:solidFill>
                <a:latin typeface="Arial Black" panose="020B0A04020102020204" pitchFamily="34" charset="0"/>
              </a:rPr>
              <a:t>Version 1.0 | September 2021</a:t>
            </a:r>
          </a:p>
        </p:txBody>
      </p:sp>
    </p:spTree>
    <p:extLst>
      <p:ext uri="{BB962C8B-B14F-4D97-AF65-F5344CB8AC3E}">
        <p14:creationId xmlns:p14="http://schemas.microsoft.com/office/powerpoint/2010/main" val="3557728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txBox="1">
            <a:spLocks noChangeArrowheads="1"/>
          </p:cNvSpPr>
          <p:nvPr/>
        </p:nvSpPr>
        <p:spPr bwMode="auto">
          <a:xfrm>
            <a:off x="242887" y="141531"/>
            <a:ext cx="8307593"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a:lstStyle>
          <a:p>
            <a:pPr eaLnBrk="1" hangingPunct="1"/>
            <a:r>
              <a:rPr lang="en-US" altLang="en-US" sz="2800" kern="0" dirty="0" smtClean="0">
                <a:latin typeface="Arial Black" panose="020B0A04020102020204" pitchFamily="34" charset="0"/>
              </a:rPr>
              <a:t>Source Selection Process Brief Review</a:t>
            </a:r>
            <a:endParaRPr lang="en-US" altLang="en-US" sz="2800" kern="0" dirty="0">
              <a:latin typeface="Arial Black" panose="020B0A04020102020204" pitchFamily="34" charset="0"/>
            </a:endParaRPr>
          </a:p>
        </p:txBody>
      </p:sp>
      <p:cxnSp>
        <p:nvCxnSpPr>
          <p:cNvPr id="11" name="Straight Connector 10"/>
          <p:cNvCxnSpPr/>
          <p:nvPr/>
        </p:nvCxnSpPr>
        <p:spPr bwMode="auto">
          <a:xfrm>
            <a:off x="9982200" y="1057275"/>
            <a:ext cx="914400" cy="914400"/>
          </a:xfrm>
          <a:prstGeom prst="line">
            <a:avLst/>
          </a:prstGeom>
          <a:noFill/>
          <a:ln w="9525" cap="flat" cmpd="sng" algn="ctr">
            <a:noFill/>
            <a:prstDash val="solid"/>
            <a:round/>
            <a:headEnd type="none" w="med" len="med"/>
            <a:tailEnd type="none" w="med" len="med"/>
          </a:ln>
          <a:effectLst/>
        </p:spPr>
      </p:cxnSp>
      <p:grpSp>
        <p:nvGrpSpPr>
          <p:cNvPr id="13" name="Group 12"/>
          <p:cNvGrpSpPr/>
          <p:nvPr/>
        </p:nvGrpSpPr>
        <p:grpSpPr>
          <a:xfrm>
            <a:off x="360892" y="1082676"/>
            <a:ext cx="3952875" cy="2011680"/>
            <a:chOff x="352425" y="1057275"/>
            <a:chExt cx="3952875" cy="2011680"/>
          </a:xfrm>
        </p:grpSpPr>
        <p:sp>
          <p:nvSpPr>
            <p:cNvPr id="2" name="Rectangle 1"/>
            <p:cNvSpPr/>
            <p:nvPr/>
          </p:nvSpPr>
          <p:spPr bwMode="auto">
            <a:xfrm>
              <a:off x="352425" y="1057275"/>
              <a:ext cx="3952875" cy="201168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12" name="TextBox 11"/>
            <p:cNvSpPr txBox="1"/>
            <p:nvPr/>
          </p:nvSpPr>
          <p:spPr>
            <a:xfrm>
              <a:off x="516029" y="2037186"/>
              <a:ext cx="3620991" cy="307777"/>
            </a:xfrm>
            <a:prstGeom prst="rect">
              <a:avLst/>
            </a:prstGeom>
            <a:noFill/>
          </p:spPr>
          <p:txBody>
            <a:bodyPr wrap="none" rtlCol="0">
              <a:spAutoFit/>
            </a:bodyPr>
            <a:lstStyle/>
            <a:p>
              <a:r>
                <a:rPr lang="en-US" dirty="0" smtClean="0">
                  <a:solidFill>
                    <a:srgbClr val="1D2F68"/>
                  </a:solidFill>
                  <a:latin typeface="Arial Black" panose="020B0A04020102020204" pitchFamily="34" charset="0"/>
                </a:rPr>
                <a:t>AMS brief discussion as applicable</a:t>
              </a:r>
              <a:endParaRPr lang="en-US" dirty="0">
                <a:solidFill>
                  <a:srgbClr val="1D2F68"/>
                </a:solidFill>
                <a:latin typeface="Arial Black" panose="020B0A04020102020204" pitchFamily="34" charset="0"/>
              </a:endParaRPr>
            </a:p>
          </p:txBody>
        </p:sp>
        <p:sp>
          <p:nvSpPr>
            <p:cNvPr id="30" name="Freeform 26"/>
            <p:cNvSpPr>
              <a:spLocks noEditPoints="1"/>
            </p:cNvSpPr>
            <p:nvPr/>
          </p:nvSpPr>
          <p:spPr bwMode="auto">
            <a:xfrm>
              <a:off x="1853102" y="1185887"/>
              <a:ext cx="655781" cy="636587"/>
            </a:xfrm>
            <a:custGeom>
              <a:avLst/>
              <a:gdLst>
                <a:gd name="T0" fmla="*/ 150 w 205"/>
                <a:gd name="T1" fmla="*/ 59 h 200"/>
                <a:gd name="T2" fmla="*/ 150 w 205"/>
                <a:gd name="T3" fmla="*/ 57 h 200"/>
                <a:gd name="T4" fmla="*/ 116 w 205"/>
                <a:gd name="T5" fmla="*/ 41 h 200"/>
                <a:gd name="T6" fmla="*/ 90 w 205"/>
                <a:gd name="T7" fmla="*/ 41 h 200"/>
                <a:gd name="T8" fmla="*/ 56 w 205"/>
                <a:gd name="T9" fmla="*/ 57 h 200"/>
                <a:gd name="T10" fmla="*/ 56 w 205"/>
                <a:gd name="T11" fmla="*/ 65 h 200"/>
                <a:gd name="T12" fmla="*/ 64 w 205"/>
                <a:gd name="T13" fmla="*/ 125 h 200"/>
                <a:gd name="T14" fmla="*/ 72 w 205"/>
                <a:gd name="T15" fmla="*/ 65 h 200"/>
                <a:gd name="T16" fmla="*/ 79 w 205"/>
                <a:gd name="T17" fmla="*/ 85 h 200"/>
                <a:gd name="T18" fmla="*/ 127 w 205"/>
                <a:gd name="T19" fmla="*/ 85 h 200"/>
                <a:gd name="T20" fmla="*/ 134 w 205"/>
                <a:gd name="T21" fmla="*/ 66 h 200"/>
                <a:gd name="T22" fmla="*/ 150 w 205"/>
                <a:gd name="T23" fmla="*/ 97 h 200"/>
                <a:gd name="T24" fmla="*/ 28 w 205"/>
                <a:gd name="T25" fmla="*/ 72 h 200"/>
                <a:gd name="T26" fmla="*/ 28 w 205"/>
                <a:gd name="T27" fmla="*/ 44 h 200"/>
                <a:gd name="T28" fmla="*/ 103 w 205"/>
                <a:gd name="T29" fmla="*/ 200 h 200"/>
                <a:gd name="T30" fmla="*/ 103 w 205"/>
                <a:gd name="T31" fmla="*/ 97 h 200"/>
                <a:gd name="T32" fmla="*/ 79 w 205"/>
                <a:gd name="T33" fmla="*/ 117 h 200"/>
                <a:gd name="T34" fmla="*/ 49 w 205"/>
                <a:gd name="T35" fmla="*/ 122 h 200"/>
                <a:gd name="T36" fmla="*/ 103 w 205"/>
                <a:gd name="T37" fmla="*/ 200 h 200"/>
                <a:gd name="T38" fmla="*/ 103 w 205"/>
                <a:gd name="T39" fmla="*/ 36 h 200"/>
                <a:gd name="T40" fmla="*/ 103 w 205"/>
                <a:gd name="T41" fmla="*/ 0 h 200"/>
                <a:gd name="T42" fmla="*/ 48 w 205"/>
                <a:gd name="T43" fmla="*/ 102 h 200"/>
                <a:gd name="T44" fmla="*/ 46 w 205"/>
                <a:gd name="T45" fmla="*/ 78 h 200"/>
                <a:gd name="T46" fmla="*/ 28 w 205"/>
                <a:gd name="T47" fmla="*/ 91 h 200"/>
                <a:gd name="T48" fmla="*/ 10 w 205"/>
                <a:gd name="T49" fmla="*/ 78 h 200"/>
                <a:gd name="T50" fmla="*/ 0 w 205"/>
                <a:gd name="T51" fmla="*/ 97 h 200"/>
                <a:gd name="T52" fmla="*/ 48 w 205"/>
                <a:gd name="T53" fmla="*/ 102 h 200"/>
                <a:gd name="T54" fmla="*/ 186 w 205"/>
                <a:gd name="T55" fmla="*/ 78 h 200"/>
                <a:gd name="T56" fmla="*/ 169 w 205"/>
                <a:gd name="T57" fmla="*/ 78 h 200"/>
                <a:gd name="T58" fmla="*/ 157 w 205"/>
                <a:gd name="T59" fmla="*/ 78 h 200"/>
                <a:gd name="T60" fmla="*/ 157 w 205"/>
                <a:gd name="T61" fmla="*/ 102 h 200"/>
                <a:gd name="T62" fmla="*/ 205 w 205"/>
                <a:gd name="T63" fmla="*/ 97 h 200"/>
                <a:gd name="T64" fmla="*/ 196 w 205"/>
                <a:gd name="T65" fmla="*/ 78 h 200"/>
                <a:gd name="T66" fmla="*/ 178 w 205"/>
                <a:gd name="T67" fmla="*/ 72 h 200"/>
                <a:gd name="T68" fmla="*/ 178 w 205"/>
                <a:gd name="T69" fmla="*/ 4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5" h="200">
                  <a:moveTo>
                    <a:pt x="150" y="97"/>
                  </a:moveTo>
                  <a:cubicBezTo>
                    <a:pt x="150" y="59"/>
                    <a:pt x="150" y="59"/>
                    <a:pt x="150" y="59"/>
                  </a:cubicBezTo>
                  <a:cubicBezTo>
                    <a:pt x="150" y="58"/>
                    <a:pt x="150" y="58"/>
                    <a:pt x="150" y="58"/>
                  </a:cubicBezTo>
                  <a:cubicBezTo>
                    <a:pt x="150" y="57"/>
                    <a:pt x="150" y="57"/>
                    <a:pt x="150" y="57"/>
                  </a:cubicBezTo>
                  <a:cubicBezTo>
                    <a:pt x="150" y="48"/>
                    <a:pt x="143" y="41"/>
                    <a:pt x="134" y="41"/>
                  </a:cubicBezTo>
                  <a:cubicBezTo>
                    <a:pt x="116" y="41"/>
                    <a:pt x="116" y="41"/>
                    <a:pt x="116" y="41"/>
                  </a:cubicBezTo>
                  <a:cubicBezTo>
                    <a:pt x="103" y="59"/>
                    <a:pt x="103" y="59"/>
                    <a:pt x="103" y="59"/>
                  </a:cubicBezTo>
                  <a:cubicBezTo>
                    <a:pt x="90" y="41"/>
                    <a:pt x="90" y="41"/>
                    <a:pt x="90" y="41"/>
                  </a:cubicBezTo>
                  <a:cubicBezTo>
                    <a:pt x="72" y="41"/>
                    <a:pt x="72" y="41"/>
                    <a:pt x="72" y="41"/>
                  </a:cubicBezTo>
                  <a:cubicBezTo>
                    <a:pt x="63" y="41"/>
                    <a:pt x="56" y="48"/>
                    <a:pt x="56" y="57"/>
                  </a:cubicBezTo>
                  <a:cubicBezTo>
                    <a:pt x="56" y="59"/>
                    <a:pt x="56" y="59"/>
                    <a:pt x="56" y="59"/>
                  </a:cubicBezTo>
                  <a:cubicBezTo>
                    <a:pt x="56" y="65"/>
                    <a:pt x="56" y="65"/>
                    <a:pt x="56" y="65"/>
                  </a:cubicBezTo>
                  <a:cubicBezTo>
                    <a:pt x="56" y="117"/>
                    <a:pt x="56" y="117"/>
                    <a:pt x="56" y="117"/>
                  </a:cubicBezTo>
                  <a:cubicBezTo>
                    <a:pt x="56" y="121"/>
                    <a:pt x="59" y="125"/>
                    <a:pt x="64" y="125"/>
                  </a:cubicBezTo>
                  <a:cubicBezTo>
                    <a:pt x="68" y="125"/>
                    <a:pt x="72" y="121"/>
                    <a:pt x="72" y="117"/>
                  </a:cubicBezTo>
                  <a:cubicBezTo>
                    <a:pt x="72" y="65"/>
                    <a:pt x="72" y="65"/>
                    <a:pt x="72" y="65"/>
                  </a:cubicBezTo>
                  <a:cubicBezTo>
                    <a:pt x="76" y="68"/>
                    <a:pt x="79" y="72"/>
                    <a:pt x="79" y="78"/>
                  </a:cubicBezTo>
                  <a:cubicBezTo>
                    <a:pt x="79" y="85"/>
                    <a:pt x="79" y="85"/>
                    <a:pt x="79" y="85"/>
                  </a:cubicBezTo>
                  <a:cubicBezTo>
                    <a:pt x="86" y="83"/>
                    <a:pt x="94" y="82"/>
                    <a:pt x="103" y="82"/>
                  </a:cubicBezTo>
                  <a:cubicBezTo>
                    <a:pt x="111" y="82"/>
                    <a:pt x="119" y="83"/>
                    <a:pt x="127" y="85"/>
                  </a:cubicBezTo>
                  <a:cubicBezTo>
                    <a:pt x="127" y="79"/>
                    <a:pt x="127" y="79"/>
                    <a:pt x="127" y="79"/>
                  </a:cubicBezTo>
                  <a:cubicBezTo>
                    <a:pt x="127" y="73"/>
                    <a:pt x="130" y="69"/>
                    <a:pt x="134" y="66"/>
                  </a:cubicBezTo>
                  <a:cubicBezTo>
                    <a:pt x="134" y="88"/>
                    <a:pt x="134" y="88"/>
                    <a:pt x="134" y="88"/>
                  </a:cubicBezTo>
                  <a:cubicBezTo>
                    <a:pt x="140" y="90"/>
                    <a:pt x="145" y="93"/>
                    <a:pt x="150" y="97"/>
                  </a:cubicBezTo>
                  <a:moveTo>
                    <a:pt x="14" y="58"/>
                  </a:moveTo>
                  <a:cubicBezTo>
                    <a:pt x="14" y="66"/>
                    <a:pt x="20" y="72"/>
                    <a:pt x="28" y="72"/>
                  </a:cubicBezTo>
                  <a:cubicBezTo>
                    <a:pt x="36" y="72"/>
                    <a:pt x="42" y="66"/>
                    <a:pt x="42" y="58"/>
                  </a:cubicBezTo>
                  <a:cubicBezTo>
                    <a:pt x="42" y="50"/>
                    <a:pt x="36" y="44"/>
                    <a:pt x="28" y="44"/>
                  </a:cubicBezTo>
                  <a:cubicBezTo>
                    <a:pt x="20" y="44"/>
                    <a:pt x="14" y="50"/>
                    <a:pt x="14" y="58"/>
                  </a:cubicBezTo>
                  <a:moveTo>
                    <a:pt x="103" y="200"/>
                  </a:moveTo>
                  <a:cubicBezTo>
                    <a:pt x="135" y="200"/>
                    <a:pt x="164" y="185"/>
                    <a:pt x="183" y="161"/>
                  </a:cubicBezTo>
                  <a:cubicBezTo>
                    <a:pt x="165" y="126"/>
                    <a:pt x="139" y="97"/>
                    <a:pt x="103" y="97"/>
                  </a:cubicBezTo>
                  <a:cubicBezTo>
                    <a:pt x="94" y="97"/>
                    <a:pt x="86" y="99"/>
                    <a:pt x="79" y="102"/>
                  </a:cubicBezTo>
                  <a:cubicBezTo>
                    <a:pt x="79" y="117"/>
                    <a:pt x="79" y="117"/>
                    <a:pt x="79" y="117"/>
                  </a:cubicBezTo>
                  <a:cubicBezTo>
                    <a:pt x="79" y="125"/>
                    <a:pt x="72" y="132"/>
                    <a:pt x="64" y="132"/>
                  </a:cubicBezTo>
                  <a:cubicBezTo>
                    <a:pt x="57" y="132"/>
                    <a:pt x="51" y="128"/>
                    <a:pt x="49" y="122"/>
                  </a:cubicBezTo>
                  <a:cubicBezTo>
                    <a:pt x="39" y="133"/>
                    <a:pt x="30" y="147"/>
                    <a:pt x="22" y="161"/>
                  </a:cubicBezTo>
                  <a:cubicBezTo>
                    <a:pt x="41" y="185"/>
                    <a:pt x="70" y="200"/>
                    <a:pt x="103" y="200"/>
                  </a:cubicBezTo>
                  <a:moveTo>
                    <a:pt x="85" y="18"/>
                  </a:moveTo>
                  <a:cubicBezTo>
                    <a:pt x="85" y="28"/>
                    <a:pt x="93" y="36"/>
                    <a:pt x="103" y="36"/>
                  </a:cubicBezTo>
                  <a:cubicBezTo>
                    <a:pt x="113" y="36"/>
                    <a:pt x="121" y="28"/>
                    <a:pt x="121" y="18"/>
                  </a:cubicBezTo>
                  <a:cubicBezTo>
                    <a:pt x="121" y="8"/>
                    <a:pt x="113" y="0"/>
                    <a:pt x="103" y="0"/>
                  </a:cubicBezTo>
                  <a:cubicBezTo>
                    <a:pt x="93" y="0"/>
                    <a:pt x="85" y="8"/>
                    <a:pt x="85" y="18"/>
                  </a:cubicBezTo>
                  <a:moveTo>
                    <a:pt x="48" y="102"/>
                  </a:moveTo>
                  <a:cubicBezTo>
                    <a:pt x="48" y="78"/>
                    <a:pt x="48" y="78"/>
                    <a:pt x="48" y="78"/>
                  </a:cubicBezTo>
                  <a:cubicBezTo>
                    <a:pt x="48" y="78"/>
                    <a:pt x="47" y="78"/>
                    <a:pt x="46" y="78"/>
                  </a:cubicBezTo>
                  <a:cubicBezTo>
                    <a:pt x="37" y="78"/>
                    <a:pt x="37" y="78"/>
                    <a:pt x="37" y="78"/>
                  </a:cubicBezTo>
                  <a:cubicBezTo>
                    <a:pt x="28" y="91"/>
                    <a:pt x="28" y="91"/>
                    <a:pt x="28" y="91"/>
                  </a:cubicBezTo>
                  <a:cubicBezTo>
                    <a:pt x="19" y="78"/>
                    <a:pt x="19" y="78"/>
                    <a:pt x="19" y="78"/>
                  </a:cubicBezTo>
                  <a:cubicBezTo>
                    <a:pt x="10" y="78"/>
                    <a:pt x="10" y="78"/>
                    <a:pt x="10" y="78"/>
                  </a:cubicBezTo>
                  <a:cubicBezTo>
                    <a:pt x="6" y="78"/>
                    <a:pt x="3" y="80"/>
                    <a:pt x="1" y="84"/>
                  </a:cubicBezTo>
                  <a:cubicBezTo>
                    <a:pt x="0" y="88"/>
                    <a:pt x="0" y="93"/>
                    <a:pt x="0" y="97"/>
                  </a:cubicBezTo>
                  <a:cubicBezTo>
                    <a:pt x="0" y="115"/>
                    <a:pt x="5" y="132"/>
                    <a:pt x="13" y="147"/>
                  </a:cubicBezTo>
                  <a:cubicBezTo>
                    <a:pt x="23" y="130"/>
                    <a:pt x="34" y="114"/>
                    <a:pt x="48" y="102"/>
                  </a:cubicBezTo>
                  <a:moveTo>
                    <a:pt x="196" y="78"/>
                  </a:moveTo>
                  <a:cubicBezTo>
                    <a:pt x="186" y="78"/>
                    <a:pt x="186" y="78"/>
                    <a:pt x="186" y="78"/>
                  </a:cubicBezTo>
                  <a:cubicBezTo>
                    <a:pt x="178" y="91"/>
                    <a:pt x="178" y="91"/>
                    <a:pt x="178" y="91"/>
                  </a:cubicBezTo>
                  <a:cubicBezTo>
                    <a:pt x="169" y="78"/>
                    <a:pt x="169" y="78"/>
                    <a:pt x="169" y="78"/>
                  </a:cubicBezTo>
                  <a:cubicBezTo>
                    <a:pt x="159" y="78"/>
                    <a:pt x="159" y="78"/>
                    <a:pt x="159" y="78"/>
                  </a:cubicBezTo>
                  <a:cubicBezTo>
                    <a:pt x="159" y="78"/>
                    <a:pt x="158" y="78"/>
                    <a:pt x="157" y="78"/>
                  </a:cubicBezTo>
                  <a:cubicBezTo>
                    <a:pt x="157" y="79"/>
                    <a:pt x="157" y="79"/>
                    <a:pt x="157" y="79"/>
                  </a:cubicBezTo>
                  <a:cubicBezTo>
                    <a:pt x="157" y="102"/>
                    <a:pt x="157" y="102"/>
                    <a:pt x="157" y="102"/>
                  </a:cubicBezTo>
                  <a:cubicBezTo>
                    <a:pt x="171" y="114"/>
                    <a:pt x="183" y="130"/>
                    <a:pt x="193" y="147"/>
                  </a:cubicBezTo>
                  <a:cubicBezTo>
                    <a:pt x="201" y="132"/>
                    <a:pt x="205" y="115"/>
                    <a:pt x="205" y="97"/>
                  </a:cubicBezTo>
                  <a:cubicBezTo>
                    <a:pt x="205" y="93"/>
                    <a:pt x="205" y="88"/>
                    <a:pt x="204" y="84"/>
                  </a:cubicBezTo>
                  <a:cubicBezTo>
                    <a:pt x="203" y="80"/>
                    <a:pt x="200" y="78"/>
                    <a:pt x="196" y="78"/>
                  </a:cubicBezTo>
                  <a:moveTo>
                    <a:pt x="163" y="58"/>
                  </a:moveTo>
                  <a:cubicBezTo>
                    <a:pt x="163" y="66"/>
                    <a:pt x="170" y="72"/>
                    <a:pt x="178" y="72"/>
                  </a:cubicBezTo>
                  <a:cubicBezTo>
                    <a:pt x="185" y="72"/>
                    <a:pt x="192" y="66"/>
                    <a:pt x="192" y="58"/>
                  </a:cubicBezTo>
                  <a:cubicBezTo>
                    <a:pt x="192" y="50"/>
                    <a:pt x="185" y="44"/>
                    <a:pt x="178" y="44"/>
                  </a:cubicBezTo>
                  <a:cubicBezTo>
                    <a:pt x="170" y="44"/>
                    <a:pt x="163" y="50"/>
                    <a:pt x="163" y="58"/>
                  </a:cubicBezTo>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grpSp>
        <p:nvGrpSpPr>
          <p:cNvPr id="26" name="Group 25"/>
          <p:cNvGrpSpPr/>
          <p:nvPr/>
        </p:nvGrpSpPr>
        <p:grpSpPr>
          <a:xfrm>
            <a:off x="4568618" y="1081642"/>
            <a:ext cx="3952875" cy="2011680"/>
            <a:chOff x="4568618" y="1081642"/>
            <a:chExt cx="3952875" cy="2011680"/>
          </a:xfrm>
        </p:grpSpPr>
        <p:grpSp>
          <p:nvGrpSpPr>
            <p:cNvPr id="27" name="Group 26"/>
            <p:cNvGrpSpPr/>
            <p:nvPr/>
          </p:nvGrpSpPr>
          <p:grpSpPr>
            <a:xfrm>
              <a:off x="4568618" y="1081642"/>
              <a:ext cx="3952875" cy="2011680"/>
              <a:chOff x="352425" y="1057275"/>
              <a:chExt cx="3952875" cy="2011680"/>
            </a:xfrm>
          </p:grpSpPr>
          <p:sp>
            <p:nvSpPr>
              <p:cNvPr id="29" name="Rectangle 28"/>
              <p:cNvSpPr/>
              <p:nvPr/>
            </p:nvSpPr>
            <p:spPr bwMode="auto">
              <a:xfrm>
                <a:off x="352425" y="1057275"/>
                <a:ext cx="3952875" cy="201168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36" name="TextBox 35"/>
              <p:cNvSpPr txBox="1"/>
              <p:nvPr/>
            </p:nvSpPr>
            <p:spPr>
              <a:xfrm>
                <a:off x="566831" y="2037186"/>
                <a:ext cx="3534419" cy="954107"/>
              </a:xfrm>
              <a:prstGeom prst="rect">
                <a:avLst/>
              </a:prstGeom>
              <a:noFill/>
            </p:spPr>
            <p:txBody>
              <a:bodyPr wrap="square" rtlCol="0">
                <a:spAutoFit/>
              </a:bodyPr>
              <a:lstStyle/>
              <a:p>
                <a:pPr algn="ctr"/>
                <a:r>
                  <a:rPr lang="en-US" dirty="0" smtClean="0">
                    <a:solidFill>
                      <a:srgbClr val="1D2F68"/>
                    </a:solidFill>
                    <a:latin typeface="Arial Black" panose="020B0A04020102020204" pitchFamily="34" charset="0"/>
                  </a:rPr>
                  <a:t>Define Best Value – Cost/Technical Tradeoff </a:t>
                </a:r>
                <a:r>
                  <a:rPr lang="en-US" dirty="0" smtClean="0">
                    <a:latin typeface="+mj-lt"/>
                  </a:rPr>
                  <a:t>(or discuss low price technically acceptable, if applicable</a:t>
                </a:r>
                <a:endParaRPr lang="en-US" dirty="0">
                  <a:latin typeface="+mj-lt"/>
                </a:endParaRPr>
              </a:p>
            </p:txBody>
          </p:sp>
        </p:grpSp>
        <p:sp>
          <p:nvSpPr>
            <p:cNvPr id="28" name="Freeform 56"/>
            <p:cNvSpPr>
              <a:spLocks noEditPoints="1"/>
            </p:cNvSpPr>
            <p:nvPr/>
          </p:nvSpPr>
          <p:spPr bwMode="auto">
            <a:xfrm>
              <a:off x="6228066" y="1222422"/>
              <a:ext cx="582945" cy="598685"/>
            </a:xfrm>
            <a:custGeom>
              <a:avLst/>
              <a:gdLst>
                <a:gd name="T0" fmla="*/ 132 w 138"/>
                <a:gd name="T1" fmla="*/ 42 h 155"/>
                <a:gd name="T2" fmla="*/ 123 w 138"/>
                <a:gd name="T3" fmla="*/ 33 h 155"/>
                <a:gd name="T4" fmla="*/ 111 w 138"/>
                <a:gd name="T5" fmla="*/ 33 h 155"/>
                <a:gd name="T6" fmla="*/ 111 w 138"/>
                <a:gd name="T7" fmla="*/ 21 h 155"/>
                <a:gd name="T8" fmla="*/ 102 w 138"/>
                <a:gd name="T9" fmla="*/ 12 h 155"/>
                <a:gd name="T10" fmla="*/ 102 w 138"/>
                <a:gd name="T11" fmla="*/ 42 h 155"/>
                <a:gd name="T12" fmla="*/ 132 w 138"/>
                <a:gd name="T13" fmla="*/ 42 h 155"/>
                <a:gd name="T14" fmla="*/ 120 w 138"/>
                <a:gd name="T15" fmla="*/ 136 h 155"/>
                <a:gd name="T16" fmla="*/ 116 w 138"/>
                <a:gd name="T17" fmla="*/ 132 h 155"/>
                <a:gd name="T18" fmla="*/ 45 w 138"/>
                <a:gd name="T19" fmla="*/ 132 h 155"/>
                <a:gd name="T20" fmla="*/ 41 w 138"/>
                <a:gd name="T21" fmla="*/ 136 h 155"/>
                <a:gd name="T22" fmla="*/ 45 w 138"/>
                <a:gd name="T23" fmla="*/ 140 h 155"/>
                <a:gd name="T24" fmla="*/ 116 w 138"/>
                <a:gd name="T25" fmla="*/ 140 h 155"/>
                <a:gd name="T26" fmla="*/ 120 w 138"/>
                <a:gd name="T27" fmla="*/ 136 h 155"/>
                <a:gd name="T28" fmla="*/ 97 w 138"/>
                <a:gd name="T29" fmla="*/ 118 h 155"/>
                <a:gd name="T30" fmla="*/ 118 w 138"/>
                <a:gd name="T31" fmla="*/ 124 h 155"/>
                <a:gd name="T32" fmla="*/ 111 w 138"/>
                <a:gd name="T33" fmla="*/ 103 h 155"/>
                <a:gd name="T34" fmla="*/ 111 w 138"/>
                <a:gd name="T35" fmla="*/ 103 h 155"/>
                <a:gd name="T36" fmla="*/ 101 w 138"/>
                <a:gd name="T37" fmla="*/ 108 h 155"/>
                <a:gd name="T38" fmla="*/ 97 w 138"/>
                <a:gd name="T39" fmla="*/ 118 h 155"/>
                <a:gd name="T40" fmla="*/ 138 w 138"/>
                <a:gd name="T41" fmla="*/ 41 h 155"/>
                <a:gd name="T42" fmla="*/ 138 w 138"/>
                <a:gd name="T43" fmla="*/ 147 h 155"/>
                <a:gd name="T44" fmla="*/ 130 w 138"/>
                <a:gd name="T45" fmla="*/ 155 h 155"/>
                <a:gd name="T46" fmla="*/ 31 w 138"/>
                <a:gd name="T47" fmla="*/ 155 h 155"/>
                <a:gd name="T48" fmla="*/ 23 w 138"/>
                <a:gd name="T49" fmla="*/ 147 h 155"/>
                <a:gd name="T50" fmla="*/ 23 w 138"/>
                <a:gd name="T51" fmla="*/ 56 h 155"/>
                <a:gd name="T52" fmla="*/ 44 w 138"/>
                <a:gd name="T53" fmla="*/ 79 h 155"/>
                <a:gd name="T54" fmla="*/ 90 w 138"/>
                <a:gd name="T55" fmla="*/ 113 h 155"/>
                <a:gd name="T56" fmla="*/ 95 w 138"/>
                <a:gd name="T57" fmla="*/ 103 h 155"/>
                <a:gd name="T58" fmla="*/ 106 w 138"/>
                <a:gd name="T59" fmla="*/ 96 h 155"/>
                <a:gd name="T60" fmla="*/ 69 w 138"/>
                <a:gd name="T61" fmla="*/ 53 h 155"/>
                <a:gd name="T62" fmla="*/ 28 w 138"/>
                <a:gd name="T63" fmla="*/ 21 h 155"/>
                <a:gd name="T64" fmla="*/ 31 w 138"/>
                <a:gd name="T65" fmla="*/ 17 h 155"/>
                <a:gd name="T66" fmla="*/ 58 w 138"/>
                <a:gd name="T67" fmla="*/ 35 h 155"/>
                <a:gd name="T68" fmla="*/ 80 w 138"/>
                <a:gd name="T69" fmla="*/ 62 h 155"/>
                <a:gd name="T70" fmla="*/ 83 w 138"/>
                <a:gd name="T71" fmla="*/ 64 h 155"/>
                <a:gd name="T72" fmla="*/ 85 w 138"/>
                <a:gd name="T73" fmla="*/ 64 h 155"/>
                <a:gd name="T74" fmla="*/ 86 w 138"/>
                <a:gd name="T75" fmla="*/ 60 h 155"/>
                <a:gd name="T76" fmla="*/ 62 w 138"/>
                <a:gd name="T77" fmla="*/ 30 h 155"/>
                <a:gd name="T78" fmla="*/ 31 w 138"/>
                <a:gd name="T79" fmla="*/ 11 h 155"/>
                <a:gd name="T80" fmla="*/ 30 w 138"/>
                <a:gd name="T81" fmla="*/ 11 h 155"/>
                <a:gd name="T82" fmla="*/ 23 w 138"/>
                <a:gd name="T83" fmla="*/ 17 h 155"/>
                <a:gd name="T84" fmla="*/ 23 w 138"/>
                <a:gd name="T85" fmla="*/ 8 h 155"/>
                <a:gd name="T86" fmla="*/ 31 w 138"/>
                <a:gd name="T87" fmla="*/ 0 h 155"/>
                <a:gd name="T88" fmla="*/ 97 w 138"/>
                <a:gd name="T89" fmla="*/ 0 h 155"/>
                <a:gd name="T90" fmla="*/ 105 w 138"/>
                <a:gd name="T91" fmla="*/ 8 h 155"/>
                <a:gd name="T92" fmla="*/ 130 w 138"/>
                <a:gd name="T93" fmla="*/ 33 h 155"/>
                <a:gd name="T94" fmla="*/ 138 w 138"/>
                <a:gd name="T95" fmla="*/ 41 h 155"/>
                <a:gd name="T96" fmla="*/ 88 w 138"/>
                <a:gd name="T97" fmla="*/ 102 h 155"/>
                <a:gd name="T98" fmla="*/ 88 w 138"/>
                <a:gd name="T99" fmla="*/ 98 h 155"/>
                <a:gd name="T100" fmla="*/ 50 w 138"/>
                <a:gd name="T101" fmla="*/ 66 h 155"/>
                <a:gd name="T102" fmla="*/ 17 w 138"/>
                <a:gd name="T103" fmla="*/ 31 h 155"/>
                <a:gd name="T104" fmla="*/ 13 w 138"/>
                <a:gd name="T105" fmla="*/ 30 h 155"/>
                <a:gd name="T106" fmla="*/ 12 w 138"/>
                <a:gd name="T107" fmla="*/ 34 h 155"/>
                <a:gd name="T108" fmla="*/ 46 w 138"/>
                <a:gd name="T109" fmla="*/ 71 h 155"/>
                <a:gd name="T110" fmla="*/ 84 w 138"/>
                <a:gd name="T111" fmla="*/ 103 h 155"/>
                <a:gd name="T112" fmla="*/ 86 w 138"/>
                <a:gd name="T113" fmla="*/ 103 h 155"/>
                <a:gd name="T114" fmla="*/ 88 w 138"/>
                <a:gd name="T115" fmla="*/ 102 h 155"/>
                <a:gd name="T116" fmla="*/ 4 w 138"/>
                <a:gd name="T117" fmla="*/ 16 h 155"/>
                <a:gd name="T118" fmla="*/ 18 w 138"/>
                <a:gd name="T119" fmla="*/ 15 h 155"/>
                <a:gd name="T120" fmla="*/ 4 w 138"/>
                <a:gd name="T121" fmla="*/ 30 h 155"/>
                <a:gd name="T122" fmla="*/ 4 w 138"/>
                <a:gd name="T123" fmla="*/ 1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55">
                  <a:moveTo>
                    <a:pt x="132" y="42"/>
                  </a:moveTo>
                  <a:cubicBezTo>
                    <a:pt x="123" y="33"/>
                    <a:pt x="123" y="33"/>
                    <a:pt x="123" y="33"/>
                  </a:cubicBezTo>
                  <a:cubicBezTo>
                    <a:pt x="111" y="33"/>
                    <a:pt x="111" y="33"/>
                    <a:pt x="111" y="33"/>
                  </a:cubicBezTo>
                  <a:cubicBezTo>
                    <a:pt x="111" y="21"/>
                    <a:pt x="111" y="21"/>
                    <a:pt x="111" y="21"/>
                  </a:cubicBezTo>
                  <a:cubicBezTo>
                    <a:pt x="102" y="12"/>
                    <a:pt x="102" y="12"/>
                    <a:pt x="102" y="12"/>
                  </a:cubicBezTo>
                  <a:cubicBezTo>
                    <a:pt x="102" y="42"/>
                    <a:pt x="102" y="42"/>
                    <a:pt x="102" y="42"/>
                  </a:cubicBezTo>
                  <a:lnTo>
                    <a:pt x="132" y="42"/>
                  </a:lnTo>
                  <a:close/>
                  <a:moveTo>
                    <a:pt x="120" y="136"/>
                  </a:moveTo>
                  <a:cubicBezTo>
                    <a:pt x="120" y="134"/>
                    <a:pt x="119" y="132"/>
                    <a:pt x="116" y="132"/>
                  </a:cubicBezTo>
                  <a:cubicBezTo>
                    <a:pt x="45" y="132"/>
                    <a:pt x="45" y="132"/>
                    <a:pt x="45" y="132"/>
                  </a:cubicBezTo>
                  <a:cubicBezTo>
                    <a:pt x="43" y="132"/>
                    <a:pt x="41" y="134"/>
                    <a:pt x="41" y="136"/>
                  </a:cubicBezTo>
                  <a:cubicBezTo>
                    <a:pt x="41" y="139"/>
                    <a:pt x="43" y="140"/>
                    <a:pt x="45" y="140"/>
                  </a:cubicBezTo>
                  <a:cubicBezTo>
                    <a:pt x="116" y="140"/>
                    <a:pt x="116" y="140"/>
                    <a:pt x="116" y="140"/>
                  </a:cubicBezTo>
                  <a:cubicBezTo>
                    <a:pt x="119" y="140"/>
                    <a:pt x="120" y="139"/>
                    <a:pt x="120" y="136"/>
                  </a:cubicBezTo>
                  <a:moveTo>
                    <a:pt x="97" y="118"/>
                  </a:moveTo>
                  <a:cubicBezTo>
                    <a:pt x="118" y="124"/>
                    <a:pt x="118" y="124"/>
                    <a:pt x="118" y="124"/>
                  </a:cubicBezTo>
                  <a:cubicBezTo>
                    <a:pt x="111" y="103"/>
                    <a:pt x="111" y="103"/>
                    <a:pt x="111" y="103"/>
                  </a:cubicBezTo>
                  <a:cubicBezTo>
                    <a:pt x="111" y="103"/>
                    <a:pt x="111" y="103"/>
                    <a:pt x="111" y="103"/>
                  </a:cubicBezTo>
                  <a:cubicBezTo>
                    <a:pt x="108" y="103"/>
                    <a:pt x="105" y="105"/>
                    <a:pt x="101" y="108"/>
                  </a:cubicBezTo>
                  <a:cubicBezTo>
                    <a:pt x="98" y="112"/>
                    <a:pt x="97" y="116"/>
                    <a:pt x="97" y="118"/>
                  </a:cubicBezTo>
                  <a:moveTo>
                    <a:pt x="138" y="41"/>
                  </a:moveTo>
                  <a:cubicBezTo>
                    <a:pt x="138" y="147"/>
                    <a:pt x="138" y="147"/>
                    <a:pt x="138" y="147"/>
                  </a:cubicBezTo>
                  <a:cubicBezTo>
                    <a:pt x="138" y="151"/>
                    <a:pt x="134" y="155"/>
                    <a:pt x="130" y="155"/>
                  </a:cubicBezTo>
                  <a:cubicBezTo>
                    <a:pt x="31" y="155"/>
                    <a:pt x="31" y="155"/>
                    <a:pt x="31" y="155"/>
                  </a:cubicBezTo>
                  <a:cubicBezTo>
                    <a:pt x="27" y="155"/>
                    <a:pt x="23" y="151"/>
                    <a:pt x="23" y="147"/>
                  </a:cubicBezTo>
                  <a:cubicBezTo>
                    <a:pt x="23" y="56"/>
                    <a:pt x="23" y="56"/>
                    <a:pt x="23" y="56"/>
                  </a:cubicBezTo>
                  <a:cubicBezTo>
                    <a:pt x="29" y="63"/>
                    <a:pt x="36" y="70"/>
                    <a:pt x="44" y="79"/>
                  </a:cubicBezTo>
                  <a:cubicBezTo>
                    <a:pt x="69" y="102"/>
                    <a:pt x="87" y="112"/>
                    <a:pt x="90" y="113"/>
                  </a:cubicBezTo>
                  <a:cubicBezTo>
                    <a:pt x="90" y="110"/>
                    <a:pt x="92" y="106"/>
                    <a:pt x="95" y="103"/>
                  </a:cubicBezTo>
                  <a:cubicBezTo>
                    <a:pt x="98" y="99"/>
                    <a:pt x="102" y="97"/>
                    <a:pt x="106" y="96"/>
                  </a:cubicBezTo>
                  <a:cubicBezTo>
                    <a:pt x="104" y="94"/>
                    <a:pt x="93" y="76"/>
                    <a:pt x="69" y="53"/>
                  </a:cubicBezTo>
                  <a:cubicBezTo>
                    <a:pt x="50" y="35"/>
                    <a:pt x="35" y="25"/>
                    <a:pt x="28" y="21"/>
                  </a:cubicBezTo>
                  <a:cubicBezTo>
                    <a:pt x="31" y="17"/>
                    <a:pt x="31" y="17"/>
                    <a:pt x="31" y="17"/>
                  </a:cubicBezTo>
                  <a:cubicBezTo>
                    <a:pt x="35" y="19"/>
                    <a:pt x="47" y="24"/>
                    <a:pt x="58" y="35"/>
                  </a:cubicBezTo>
                  <a:cubicBezTo>
                    <a:pt x="73" y="48"/>
                    <a:pt x="80" y="62"/>
                    <a:pt x="80" y="62"/>
                  </a:cubicBezTo>
                  <a:cubicBezTo>
                    <a:pt x="81" y="63"/>
                    <a:pt x="82" y="64"/>
                    <a:pt x="83" y="64"/>
                  </a:cubicBezTo>
                  <a:cubicBezTo>
                    <a:pt x="84" y="64"/>
                    <a:pt x="84" y="64"/>
                    <a:pt x="85" y="64"/>
                  </a:cubicBezTo>
                  <a:cubicBezTo>
                    <a:pt x="86" y="63"/>
                    <a:pt x="87" y="61"/>
                    <a:pt x="86" y="60"/>
                  </a:cubicBezTo>
                  <a:cubicBezTo>
                    <a:pt x="86" y="59"/>
                    <a:pt x="78" y="44"/>
                    <a:pt x="62" y="30"/>
                  </a:cubicBezTo>
                  <a:cubicBezTo>
                    <a:pt x="47" y="16"/>
                    <a:pt x="32" y="11"/>
                    <a:pt x="31" y="11"/>
                  </a:cubicBezTo>
                  <a:cubicBezTo>
                    <a:pt x="30" y="11"/>
                    <a:pt x="30" y="11"/>
                    <a:pt x="30" y="11"/>
                  </a:cubicBezTo>
                  <a:cubicBezTo>
                    <a:pt x="23" y="17"/>
                    <a:pt x="23" y="17"/>
                    <a:pt x="23" y="17"/>
                  </a:cubicBezTo>
                  <a:cubicBezTo>
                    <a:pt x="23" y="8"/>
                    <a:pt x="23" y="8"/>
                    <a:pt x="23" y="8"/>
                  </a:cubicBezTo>
                  <a:cubicBezTo>
                    <a:pt x="23" y="4"/>
                    <a:pt x="27" y="0"/>
                    <a:pt x="31" y="0"/>
                  </a:cubicBezTo>
                  <a:cubicBezTo>
                    <a:pt x="97" y="0"/>
                    <a:pt x="97" y="0"/>
                    <a:pt x="97" y="0"/>
                  </a:cubicBezTo>
                  <a:cubicBezTo>
                    <a:pt x="105" y="8"/>
                    <a:pt x="105" y="8"/>
                    <a:pt x="105" y="8"/>
                  </a:cubicBezTo>
                  <a:cubicBezTo>
                    <a:pt x="130" y="33"/>
                    <a:pt x="130" y="33"/>
                    <a:pt x="130" y="33"/>
                  </a:cubicBezTo>
                  <a:lnTo>
                    <a:pt x="138" y="41"/>
                  </a:lnTo>
                  <a:close/>
                  <a:moveTo>
                    <a:pt x="88" y="102"/>
                  </a:moveTo>
                  <a:cubicBezTo>
                    <a:pt x="89" y="101"/>
                    <a:pt x="89" y="99"/>
                    <a:pt x="88" y="98"/>
                  </a:cubicBezTo>
                  <a:cubicBezTo>
                    <a:pt x="88" y="98"/>
                    <a:pt x="73" y="87"/>
                    <a:pt x="50" y="66"/>
                  </a:cubicBezTo>
                  <a:cubicBezTo>
                    <a:pt x="28" y="45"/>
                    <a:pt x="17" y="31"/>
                    <a:pt x="17" y="31"/>
                  </a:cubicBezTo>
                  <a:cubicBezTo>
                    <a:pt x="16" y="29"/>
                    <a:pt x="14" y="29"/>
                    <a:pt x="13" y="30"/>
                  </a:cubicBezTo>
                  <a:cubicBezTo>
                    <a:pt x="11" y="31"/>
                    <a:pt x="11" y="33"/>
                    <a:pt x="12" y="34"/>
                  </a:cubicBezTo>
                  <a:cubicBezTo>
                    <a:pt x="13" y="35"/>
                    <a:pt x="24" y="49"/>
                    <a:pt x="46" y="71"/>
                  </a:cubicBezTo>
                  <a:cubicBezTo>
                    <a:pt x="69" y="92"/>
                    <a:pt x="84" y="102"/>
                    <a:pt x="84" y="103"/>
                  </a:cubicBezTo>
                  <a:cubicBezTo>
                    <a:pt x="85" y="103"/>
                    <a:pt x="85" y="103"/>
                    <a:pt x="86" y="103"/>
                  </a:cubicBezTo>
                  <a:cubicBezTo>
                    <a:pt x="87" y="103"/>
                    <a:pt x="88" y="103"/>
                    <a:pt x="88" y="102"/>
                  </a:cubicBezTo>
                  <a:moveTo>
                    <a:pt x="4" y="16"/>
                  </a:moveTo>
                  <a:cubicBezTo>
                    <a:pt x="8" y="12"/>
                    <a:pt x="14" y="11"/>
                    <a:pt x="18" y="15"/>
                  </a:cubicBezTo>
                  <a:cubicBezTo>
                    <a:pt x="4" y="30"/>
                    <a:pt x="4" y="30"/>
                    <a:pt x="4" y="30"/>
                  </a:cubicBezTo>
                  <a:cubicBezTo>
                    <a:pt x="0" y="26"/>
                    <a:pt x="0" y="20"/>
                    <a:pt x="4" y="16"/>
                  </a:cubicBezTo>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sp>
        <p:nvSpPr>
          <p:cNvPr id="14" name="TextBox 13"/>
          <p:cNvSpPr txBox="1"/>
          <p:nvPr/>
        </p:nvSpPr>
        <p:spPr>
          <a:xfrm>
            <a:off x="260985" y="6240780"/>
            <a:ext cx="2241319" cy="246221"/>
          </a:xfrm>
          <a:prstGeom prst="rect">
            <a:avLst/>
          </a:prstGeom>
          <a:noFill/>
        </p:spPr>
        <p:txBody>
          <a:bodyPr wrap="none" rtlCol="0">
            <a:spAutoFit/>
          </a:bodyPr>
          <a:lstStyle/>
          <a:p>
            <a:r>
              <a:rPr lang="en-US" sz="1000" dirty="0" smtClean="0">
                <a:solidFill>
                  <a:schemeClr val="bg1"/>
                </a:solidFill>
                <a:latin typeface="Arial Black" panose="020B0A04020102020204" pitchFamily="34" charset="0"/>
              </a:rPr>
              <a:t>Version 1.0 | September 2021</a:t>
            </a:r>
          </a:p>
        </p:txBody>
      </p:sp>
    </p:spTree>
    <p:extLst>
      <p:ext uri="{BB962C8B-B14F-4D97-AF65-F5344CB8AC3E}">
        <p14:creationId xmlns:p14="http://schemas.microsoft.com/office/powerpoint/2010/main" val="138888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txBox="1">
            <a:spLocks noChangeArrowheads="1"/>
          </p:cNvSpPr>
          <p:nvPr/>
        </p:nvSpPr>
        <p:spPr bwMode="auto">
          <a:xfrm>
            <a:off x="242887" y="141531"/>
            <a:ext cx="8307593"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a:lstStyle>
          <a:p>
            <a:pPr eaLnBrk="1" hangingPunct="1"/>
            <a:r>
              <a:rPr lang="en-US" altLang="en-US" sz="2800" kern="0" dirty="0" smtClean="0">
                <a:latin typeface="Arial Black" panose="020B0A04020102020204" pitchFamily="34" charset="0"/>
              </a:rPr>
              <a:t>Evaluation Factors/Sub-Factors</a:t>
            </a:r>
            <a:endParaRPr lang="en-US" altLang="en-US" sz="2800" kern="0" dirty="0">
              <a:latin typeface="Arial Black" panose="020B0A04020102020204" pitchFamily="34" charset="0"/>
            </a:endParaRPr>
          </a:p>
        </p:txBody>
      </p:sp>
      <p:cxnSp>
        <p:nvCxnSpPr>
          <p:cNvPr id="11" name="Straight Connector 10"/>
          <p:cNvCxnSpPr/>
          <p:nvPr/>
        </p:nvCxnSpPr>
        <p:spPr bwMode="auto">
          <a:xfrm>
            <a:off x="9982200" y="1057275"/>
            <a:ext cx="914400" cy="914400"/>
          </a:xfrm>
          <a:prstGeom prst="line">
            <a:avLst/>
          </a:prstGeom>
          <a:noFill/>
          <a:ln w="9525" cap="flat" cmpd="sng" algn="ctr">
            <a:noFill/>
            <a:prstDash val="solid"/>
            <a:round/>
            <a:headEnd type="none" w="med" len="med"/>
            <a:tailEnd type="none" w="med" len="med"/>
          </a:ln>
          <a:effectLst/>
        </p:spPr>
      </p:cxnSp>
      <p:grpSp>
        <p:nvGrpSpPr>
          <p:cNvPr id="6" name="Group 5"/>
          <p:cNvGrpSpPr/>
          <p:nvPr/>
        </p:nvGrpSpPr>
        <p:grpSpPr>
          <a:xfrm>
            <a:off x="360892" y="1082676"/>
            <a:ext cx="3952875" cy="2011680"/>
            <a:chOff x="360892" y="1082676"/>
            <a:chExt cx="3952875" cy="2011680"/>
          </a:xfrm>
        </p:grpSpPr>
        <p:grpSp>
          <p:nvGrpSpPr>
            <p:cNvPr id="13" name="Group 12"/>
            <p:cNvGrpSpPr/>
            <p:nvPr/>
          </p:nvGrpSpPr>
          <p:grpSpPr>
            <a:xfrm>
              <a:off x="360892" y="1082676"/>
              <a:ext cx="3952875" cy="2011680"/>
              <a:chOff x="352425" y="1057275"/>
              <a:chExt cx="3952875" cy="2011680"/>
            </a:xfrm>
          </p:grpSpPr>
          <p:sp>
            <p:nvSpPr>
              <p:cNvPr id="2" name="Rectangle 1"/>
              <p:cNvSpPr/>
              <p:nvPr/>
            </p:nvSpPr>
            <p:spPr bwMode="auto">
              <a:xfrm>
                <a:off x="352425" y="1057275"/>
                <a:ext cx="3952875" cy="201168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12" name="TextBox 11"/>
              <p:cNvSpPr txBox="1"/>
              <p:nvPr/>
            </p:nvSpPr>
            <p:spPr>
              <a:xfrm>
                <a:off x="776129" y="2037186"/>
                <a:ext cx="3105466" cy="523220"/>
              </a:xfrm>
              <a:prstGeom prst="rect">
                <a:avLst/>
              </a:prstGeom>
              <a:noFill/>
            </p:spPr>
            <p:txBody>
              <a:bodyPr wrap="none" rtlCol="0">
                <a:spAutoFit/>
              </a:bodyPr>
              <a:lstStyle/>
              <a:p>
                <a:pPr algn="ctr"/>
                <a:r>
                  <a:rPr lang="en-US" dirty="0" smtClean="0">
                    <a:solidFill>
                      <a:srgbClr val="1D2F68"/>
                    </a:solidFill>
                    <a:latin typeface="Arial Black" panose="020B0A04020102020204" pitchFamily="34" charset="0"/>
                  </a:rPr>
                  <a:t>Review and provide overview </a:t>
                </a:r>
              </a:p>
              <a:p>
                <a:pPr algn="ctr"/>
                <a:r>
                  <a:rPr lang="en-US" dirty="0" smtClean="0">
                    <a:latin typeface="+mj-lt"/>
                  </a:rPr>
                  <a:t>of Factors/Sub-Factors</a:t>
                </a:r>
                <a:endParaRPr lang="en-US" dirty="0">
                  <a:latin typeface="+mj-lt"/>
                </a:endParaRPr>
              </a:p>
            </p:txBody>
          </p:sp>
        </p:grpSp>
        <p:sp>
          <p:nvSpPr>
            <p:cNvPr id="18" name="Freeform 226">
              <a:extLst>
                <a:ext uri="{FF2B5EF4-FFF2-40B4-BE49-F238E27FC236}">
                  <a16:creationId xmlns:a16="http://schemas.microsoft.com/office/drawing/2014/main" id="{47938121-1A33-4440-9BFB-74C792145993}"/>
                </a:ext>
              </a:extLst>
            </p:cNvPr>
            <p:cNvSpPr>
              <a:spLocks noEditPoints="1"/>
            </p:cNvSpPr>
            <p:nvPr/>
          </p:nvSpPr>
          <p:spPr bwMode="auto">
            <a:xfrm>
              <a:off x="2093769" y="1210254"/>
              <a:ext cx="480158" cy="690970"/>
            </a:xfrm>
            <a:custGeom>
              <a:avLst/>
              <a:gdLst>
                <a:gd name="T0" fmla="*/ 63 w 126"/>
                <a:gd name="T1" fmla="*/ 18 h 174"/>
                <a:gd name="T2" fmla="*/ 63 w 126"/>
                <a:gd name="T3" fmla="*/ 8 h 174"/>
                <a:gd name="T4" fmla="*/ 18 w 126"/>
                <a:gd name="T5" fmla="*/ 32 h 174"/>
                <a:gd name="T6" fmla="*/ 39 w 126"/>
                <a:gd name="T7" fmla="*/ 24 h 174"/>
                <a:gd name="T8" fmla="*/ 63 w 126"/>
                <a:gd name="T9" fmla="*/ 0 h 174"/>
                <a:gd name="T10" fmla="*/ 87 w 126"/>
                <a:gd name="T11" fmla="*/ 24 h 174"/>
                <a:gd name="T12" fmla="*/ 108 w 126"/>
                <a:gd name="T13" fmla="*/ 32 h 174"/>
                <a:gd name="T14" fmla="*/ 107 w 126"/>
                <a:gd name="T15" fmla="*/ 41 h 174"/>
                <a:gd name="T16" fmla="*/ 18 w 126"/>
                <a:gd name="T17" fmla="*/ 39 h 174"/>
                <a:gd name="T18" fmla="*/ 66 w 126"/>
                <a:gd name="T19" fmla="*/ 61 h 174"/>
                <a:gd name="T20" fmla="*/ 42 w 126"/>
                <a:gd name="T21" fmla="*/ 78 h 174"/>
                <a:gd name="T22" fmla="*/ 30 w 126"/>
                <a:gd name="T23" fmla="*/ 72 h 174"/>
                <a:gd name="T24" fmla="*/ 39 w 126"/>
                <a:gd name="T25" fmla="*/ 88 h 174"/>
                <a:gd name="T26" fmla="*/ 46 w 126"/>
                <a:gd name="T27" fmla="*/ 88 h 174"/>
                <a:gd name="T28" fmla="*/ 66 w 126"/>
                <a:gd name="T29" fmla="*/ 61 h 174"/>
                <a:gd name="T30" fmla="*/ 59 w 126"/>
                <a:gd name="T31" fmla="*/ 92 h 174"/>
                <a:gd name="T32" fmla="*/ 37 w 126"/>
                <a:gd name="T33" fmla="*/ 103 h 174"/>
                <a:gd name="T34" fmla="*/ 30 w 126"/>
                <a:gd name="T35" fmla="*/ 110 h 174"/>
                <a:gd name="T36" fmla="*/ 42 w 126"/>
                <a:gd name="T37" fmla="*/ 121 h 174"/>
                <a:gd name="T38" fmla="*/ 66 w 126"/>
                <a:gd name="T39" fmla="*/ 100 h 174"/>
                <a:gd name="T40" fmla="*/ 108 w 126"/>
                <a:gd name="T41" fmla="*/ 47 h 174"/>
                <a:gd name="T42" fmla="*/ 18 w 126"/>
                <a:gd name="T43" fmla="*/ 156 h 174"/>
                <a:gd name="T44" fmla="*/ 18 w 126"/>
                <a:gd name="T45" fmla="*/ 47 h 174"/>
                <a:gd name="T46" fmla="*/ 108 w 126"/>
                <a:gd name="T47" fmla="*/ 47 h 174"/>
                <a:gd name="T48" fmla="*/ 126 w 126"/>
                <a:gd name="T49" fmla="*/ 166 h 174"/>
                <a:gd name="T50" fmla="*/ 8 w 126"/>
                <a:gd name="T51" fmla="*/ 174 h 174"/>
                <a:gd name="T52" fmla="*/ 0 w 126"/>
                <a:gd name="T53" fmla="*/ 15 h 174"/>
                <a:gd name="T54" fmla="*/ 45 w 126"/>
                <a:gd name="T55" fmla="*/ 7 h 174"/>
                <a:gd name="T56" fmla="*/ 42 w 126"/>
                <a:gd name="T57" fmla="*/ 17 h 174"/>
                <a:gd name="T58" fmla="*/ 8 w 126"/>
                <a:gd name="T59" fmla="*/ 166 h 174"/>
                <a:gd name="T60" fmla="*/ 117 w 126"/>
                <a:gd name="T61" fmla="*/ 17 h 174"/>
                <a:gd name="T62" fmla="*/ 82 w 126"/>
                <a:gd name="T63" fmla="*/ 13 h 174"/>
                <a:gd name="T64" fmla="*/ 118 w 126"/>
                <a:gd name="T65" fmla="*/ 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174">
                  <a:moveTo>
                    <a:pt x="57" y="13"/>
                  </a:moveTo>
                  <a:cubicBezTo>
                    <a:pt x="57" y="16"/>
                    <a:pt x="60" y="18"/>
                    <a:pt x="63" y="18"/>
                  </a:cubicBezTo>
                  <a:cubicBezTo>
                    <a:pt x="66" y="18"/>
                    <a:pt x="68" y="16"/>
                    <a:pt x="68" y="13"/>
                  </a:cubicBezTo>
                  <a:cubicBezTo>
                    <a:pt x="68" y="10"/>
                    <a:pt x="66" y="8"/>
                    <a:pt x="63" y="8"/>
                  </a:cubicBezTo>
                  <a:cubicBezTo>
                    <a:pt x="60" y="8"/>
                    <a:pt x="57" y="10"/>
                    <a:pt x="57" y="13"/>
                  </a:cubicBezTo>
                  <a:moveTo>
                    <a:pt x="18" y="32"/>
                  </a:moveTo>
                  <a:cubicBezTo>
                    <a:pt x="18" y="27"/>
                    <a:pt x="21" y="24"/>
                    <a:pt x="25" y="24"/>
                  </a:cubicBezTo>
                  <a:cubicBezTo>
                    <a:pt x="39" y="24"/>
                    <a:pt x="39" y="24"/>
                    <a:pt x="39" y="24"/>
                  </a:cubicBezTo>
                  <a:cubicBezTo>
                    <a:pt x="45" y="24"/>
                    <a:pt x="50" y="19"/>
                    <a:pt x="50" y="13"/>
                  </a:cubicBezTo>
                  <a:cubicBezTo>
                    <a:pt x="50" y="6"/>
                    <a:pt x="56" y="0"/>
                    <a:pt x="63" y="0"/>
                  </a:cubicBezTo>
                  <a:cubicBezTo>
                    <a:pt x="70" y="0"/>
                    <a:pt x="76" y="6"/>
                    <a:pt x="76" y="13"/>
                  </a:cubicBezTo>
                  <a:cubicBezTo>
                    <a:pt x="76" y="19"/>
                    <a:pt x="81" y="24"/>
                    <a:pt x="87" y="24"/>
                  </a:cubicBezTo>
                  <a:cubicBezTo>
                    <a:pt x="100" y="24"/>
                    <a:pt x="100" y="24"/>
                    <a:pt x="100" y="24"/>
                  </a:cubicBezTo>
                  <a:cubicBezTo>
                    <a:pt x="104" y="24"/>
                    <a:pt x="108" y="27"/>
                    <a:pt x="108" y="32"/>
                  </a:cubicBezTo>
                  <a:cubicBezTo>
                    <a:pt x="108" y="39"/>
                    <a:pt x="108" y="39"/>
                    <a:pt x="108" y="39"/>
                  </a:cubicBezTo>
                  <a:cubicBezTo>
                    <a:pt x="108" y="39"/>
                    <a:pt x="108" y="40"/>
                    <a:pt x="107" y="41"/>
                  </a:cubicBezTo>
                  <a:cubicBezTo>
                    <a:pt x="18" y="41"/>
                    <a:pt x="18" y="41"/>
                    <a:pt x="18" y="41"/>
                  </a:cubicBezTo>
                  <a:cubicBezTo>
                    <a:pt x="18" y="40"/>
                    <a:pt x="18" y="39"/>
                    <a:pt x="18" y="39"/>
                  </a:cubicBezTo>
                  <a:lnTo>
                    <a:pt x="18" y="32"/>
                  </a:lnTo>
                  <a:close/>
                  <a:moveTo>
                    <a:pt x="66" y="61"/>
                  </a:moveTo>
                  <a:cubicBezTo>
                    <a:pt x="64" y="60"/>
                    <a:pt x="61" y="60"/>
                    <a:pt x="59" y="61"/>
                  </a:cubicBezTo>
                  <a:cubicBezTo>
                    <a:pt x="42" y="78"/>
                    <a:pt x="42" y="78"/>
                    <a:pt x="42" y="78"/>
                  </a:cubicBezTo>
                  <a:cubicBezTo>
                    <a:pt x="37" y="72"/>
                    <a:pt x="37" y="72"/>
                    <a:pt x="37" y="72"/>
                  </a:cubicBezTo>
                  <a:cubicBezTo>
                    <a:pt x="35" y="70"/>
                    <a:pt x="32" y="70"/>
                    <a:pt x="30" y="72"/>
                  </a:cubicBezTo>
                  <a:cubicBezTo>
                    <a:pt x="28" y="74"/>
                    <a:pt x="28" y="77"/>
                    <a:pt x="30" y="79"/>
                  </a:cubicBezTo>
                  <a:cubicBezTo>
                    <a:pt x="39" y="88"/>
                    <a:pt x="39" y="88"/>
                    <a:pt x="39" y="88"/>
                  </a:cubicBezTo>
                  <a:cubicBezTo>
                    <a:pt x="40" y="89"/>
                    <a:pt x="41" y="90"/>
                    <a:pt x="42" y="90"/>
                  </a:cubicBezTo>
                  <a:cubicBezTo>
                    <a:pt x="44" y="90"/>
                    <a:pt x="45" y="89"/>
                    <a:pt x="46" y="88"/>
                  </a:cubicBezTo>
                  <a:cubicBezTo>
                    <a:pt x="66" y="69"/>
                    <a:pt x="66" y="69"/>
                    <a:pt x="66" y="69"/>
                  </a:cubicBezTo>
                  <a:cubicBezTo>
                    <a:pt x="68" y="67"/>
                    <a:pt x="68" y="63"/>
                    <a:pt x="66" y="61"/>
                  </a:cubicBezTo>
                  <a:moveTo>
                    <a:pt x="66" y="92"/>
                  </a:moveTo>
                  <a:cubicBezTo>
                    <a:pt x="64" y="90"/>
                    <a:pt x="61" y="90"/>
                    <a:pt x="59" y="92"/>
                  </a:cubicBezTo>
                  <a:cubicBezTo>
                    <a:pt x="42" y="109"/>
                    <a:pt x="42" y="109"/>
                    <a:pt x="42" y="109"/>
                  </a:cubicBezTo>
                  <a:cubicBezTo>
                    <a:pt x="37" y="103"/>
                    <a:pt x="37" y="103"/>
                    <a:pt x="37" y="103"/>
                  </a:cubicBezTo>
                  <a:cubicBezTo>
                    <a:pt x="35" y="101"/>
                    <a:pt x="32" y="101"/>
                    <a:pt x="30" y="103"/>
                  </a:cubicBezTo>
                  <a:cubicBezTo>
                    <a:pt x="28" y="105"/>
                    <a:pt x="28" y="108"/>
                    <a:pt x="30" y="110"/>
                  </a:cubicBezTo>
                  <a:cubicBezTo>
                    <a:pt x="39" y="119"/>
                    <a:pt x="39" y="119"/>
                    <a:pt x="39" y="119"/>
                  </a:cubicBezTo>
                  <a:cubicBezTo>
                    <a:pt x="40" y="120"/>
                    <a:pt x="41" y="121"/>
                    <a:pt x="42" y="121"/>
                  </a:cubicBezTo>
                  <a:cubicBezTo>
                    <a:pt x="44" y="121"/>
                    <a:pt x="45" y="120"/>
                    <a:pt x="46" y="119"/>
                  </a:cubicBezTo>
                  <a:cubicBezTo>
                    <a:pt x="66" y="100"/>
                    <a:pt x="66" y="100"/>
                    <a:pt x="66" y="100"/>
                  </a:cubicBezTo>
                  <a:cubicBezTo>
                    <a:pt x="68" y="98"/>
                    <a:pt x="68" y="94"/>
                    <a:pt x="66" y="92"/>
                  </a:cubicBezTo>
                  <a:moveTo>
                    <a:pt x="108" y="47"/>
                  </a:moveTo>
                  <a:cubicBezTo>
                    <a:pt x="108" y="156"/>
                    <a:pt x="108" y="156"/>
                    <a:pt x="108" y="156"/>
                  </a:cubicBezTo>
                  <a:cubicBezTo>
                    <a:pt x="18" y="156"/>
                    <a:pt x="18" y="156"/>
                    <a:pt x="18" y="156"/>
                  </a:cubicBezTo>
                  <a:cubicBezTo>
                    <a:pt x="18" y="47"/>
                    <a:pt x="18" y="47"/>
                    <a:pt x="18" y="47"/>
                  </a:cubicBezTo>
                  <a:cubicBezTo>
                    <a:pt x="18" y="47"/>
                    <a:pt x="18" y="47"/>
                    <a:pt x="18" y="47"/>
                  </a:cubicBezTo>
                  <a:cubicBezTo>
                    <a:pt x="107" y="47"/>
                    <a:pt x="107" y="47"/>
                    <a:pt x="107" y="47"/>
                  </a:cubicBezTo>
                  <a:cubicBezTo>
                    <a:pt x="108" y="47"/>
                    <a:pt x="108" y="47"/>
                    <a:pt x="108" y="47"/>
                  </a:cubicBezTo>
                  <a:moveTo>
                    <a:pt x="126" y="15"/>
                  </a:moveTo>
                  <a:cubicBezTo>
                    <a:pt x="126" y="166"/>
                    <a:pt x="126" y="166"/>
                    <a:pt x="126" y="166"/>
                  </a:cubicBezTo>
                  <a:cubicBezTo>
                    <a:pt x="126" y="170"/>
                    <a:pt x="122" y="174"/>
                    <a:pt x="118" y="174"/>
                  </a:cubicBezTo>
                  <a:cubicBezTo>
                    <a:pt x="8" y="174"/>
                    <a:pt x="8" y="174"/>
                    <a:pt x="8" y="174"/>
                  </a:cubicBezTo>
                  <a:cubicBezTo>
                    <a:pt x="3" y="174"/>
                    <a:pt x="0" y="170"/>
                    <a:pt x="0" y="166"/>
                  </a:cubicBezTo>
                  <a:cubicBezTo>
                    <a:pt x="0" y="15"/>
                    <a:pt x="0" y="15"/>
                    <a:pt x="0" y="15"/>
                  </a:cubicBezTo>
                  <a:cubicBezTo>
                    <a:pt x="0" y="11"/>
                    <a:pt x="3" y="7"/>
                    <a:pt x="8" y="7"/>
                  </a:cubicBezTo>
                  <a:cubicBezTo>
                    <a:pt x="45" y="7"/>
                    <a:pt x="45" y="7"/>
                    <a:pt x="45" y="7"/>
                  </a:cubicBezTo>
                  <a:cubicBezTo>
                    <a:pt x="44" y="9"/>
                    <a:pt x="44" y="11"/>
                    <a:pt x="44" y="13"/>
                  </a:cubicBezTo>
                  <a:cubicBezTo>
                    <a:pt x="44" y="15"/>
                    <a:pt x="43" y="16"/>
                    <a:pt x="42" y="17"/>
                  </a:cubicBezTo>
                  <a:cubicBezTo>
                    <a:pt x="8" y="17"/>
                    <a:pt x="8" y="17"/>
                    <a:pt x="8" y="17"/>
                  </a:cubicBezTo>
                  <a:cubicBezTo>
                    <a:pt x="8" y="166"/>
                    <a:pt x="8" y="166"/>
                    <a:pt x="8" y="166"/>
                  </a:cubicBezTo>
                  <a:cubicBezTo>
                    <a:pt x="117" y="166"/>
                    <a:pt x="117" y="166"/>
                    <a:pt x="117" y="166"/>
                  </a:cubicBezTo>
                  <a:cubicBezTo>
                    <a:pt x="117" y="17"/>
                    <a:pt x="117" y="17"/>
                    <a:pt x="117" y="17"/>
                  </a:cubicBezTo>
                  <a:cubicBezTo>
                    <a:pt x="84" y="17"/>
                    <a:pt x="84" y="17"/>
                    <a:pt x="84" y="17"/>
                  </a:cubicBezTo>
                  <a:cubicBezTo>
                    <a:pt x="82" y="16"/>
                    <a:pt x="82" y="15"/>
                    <a:pt x="82" y="13"/>
                  </a:cubicBezTo>
                  <a:cubicBezTo>
                    <a:pt x="82" y="11"/>
                    <a:pt x="81" y="9"/>
                    <a:pt x="81" y="7"/>
                  </a:cubicBezTo>
                  <a:cubicBezTo>
                    <a:pt x="118" y="7"/>
                    <a:pt x="118" y="7"/>
                    <a:pt x="118" y="7"/>
                  </a:cubicBezTo>
                  <a:cubicBezTo>
                    <a:pt x="122" y="7"/>
                    <a:pt x="126" y="11"/>
                    <a:pt x="126" y="15"/>
                  </a:cubicBezTo>
                </a:path>
              </a:pathLst>
            </a:custGeom>
            <a:solidFill>
              <a:srgbClr val="C7B45E"/>
            </a:solidFill>
            <a:ln w="12700">
              <a:noFill/>
              <a:round/>
              <a:headEnd/>
              <a:tailEnd/>
            </a:ln>
            <a:effectLst>
              <a:reflection blurRad="6350" stA="52000" endA="300" endPos="35000" dir="5400000" sy="-100000" algn="bl" rotWithShape="0"/>
            </a:effectLst>
          </p:spPr>
          <p:txBody>
            <a:bodyPr vert="horz" wrap="square" lIns="91440" tIns="45720" rIns="91440" bIns="45720" numCol="1" anchor="t" anchorCtr="0" compatLnSpc="1">
              <a:prstTxWarp prst="textNoShape">
                <a:avLst/>
              </a:prstTxWarp>
            </a:bodyPr>
            <a:lstStyle/>
            <a:p>
              <a:endParaRPr lang="en-US" dirty="0"/>
            </a:p>
          </p:txBody>
        </p:sp>
      </p:grpSp>
      <p:grpSp>
        <p:nvGrpSpPr>
          <p:cNvPr id="7" name="Group 6"/>
          <p:cNvGrpSpPr/>
          <p:nvPr/>
        </p:nvGrpSpPr>
        <p:grpSpPr>
          <a:xfrm>
            <a:off x="4568618" y="1081642"/>
            <a:ext cx="3952875" cy="2011680"/>
            <a:chOff x="4568618" y="1081642"/>
            <a:chExt cx="3952875" cy="2011680"/>
          </a:xfrm>
        </p:grpSpPr>
        <p:grpSp>
          <p:nvGrpSpPr>
            <p:cNvPr id="32" name="Group 31"/>
            <p:cNvGrpSpPr/>
            <p:nvPr/>
          </p:nvGrpSpPr>
          <p:grpSpPr>
            <a:xfrm>
              <a:off x="4568618" y="1081642"/>
              <a:ext cx="3952875" cy="2011680"/>
              <a:chOff x="352425" y="1057275"/>
              <a:chExt cx="3952875" cy="2011680"/>
            </a:xfrm>
          </p:grpSpPr>
          <p:sp>
            <p:nvSpPr>
              <p:cNvPr id="33" name="Rectangle 32"/>
              <p:cNvSpPr/>
              <p:nvPr/>
            </p:nvSpPr>
            <p:spPr bwMode="auto">
              <a:xfrm>
                <a:off x="352425" y="1057275"/>
                <a:ext cx="3952875" cy="201168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sp>
            <p:nvSpPr>
              <p:cNvPr id="34" name="TextBox 33"/>
              <p:cNvSpPr txBox="1"/>
              <p:nvPr/>
            </p:nvSpPr>
            <p:spPr>
              <a:xfrm>
                <a:off x="516029" y="2037186"/>
                <a:ext cx="3534419" cy="523220"/>
              </a:xfrm>
              <a:prstGeom prst="rect">
                <a:avLst/>
              </a:prstGeom>
              <a:noFill/>
            </p:spPr>
            <p:txBody>
              <a:bodyPr wrap="square" rtlCol="0">
                <a:spAutoFit/>
              </a:bodyPr>
              <a:lstStyle/>
              <a:p>
                <a:pPr algn="ctr"/>
                <a:r>
                  <a:rPr lang="en-US" dirty="0" smtClean="0">
                    <a:solidFill>
                      <a:srgbClr val="1D2F68"/>
                    </a:solidFill>
                    <a:latin typeface="Arial Black" panose="020B0A04020102020204" pitchFamily="34" charset="0"/>
                  </a:rPr>
                  <a:t>Focus on the significant Factors </a:t>
                </a:r>
                <a:r>
                  <a:rPr lang="en-US" dirty="0" smtClean="0">
                    <a:latin typeface="+mj-lt"/>
                  </a:rPr>
                  <a:t>and explain the rating definitions</a:t>
                </a:r>
                <a:endParaRPr lang="en-US" dirty="0">
                  <a:latin typeface="+mj-lt"/>
                </a:endParaRPr>
              </a:p>
            </p:txBody>
          </p:sp>
        </p:grpSp>
        <p:sp>
          <p:nvSpPr>
            <p:cNvPr id="20" name="Freeform 21"/>
            <p:cNvSpPr>
              <a:spLocks noEditPoints="1"/>
            </p:cNvSpPr>
            <p:nvPr/>
          </p:nvSpPr>
          <p:spPr bwMode="auto">
            <a:xfrm rot="15786040">
              <a:off x="6295909" y="1209396"/>
              <a:ext cx="579885" cy="580445"/>
            </a:xfrm>
            <a:custGeom>
              <a:avLst/>
              <a:gdLst>
                <a:gd name="T0" fmla="*/ 64 w 164"/>
                <a:gd name="T1" fmla="*/ 120 h 162"/>
                <a:gd name="T2" fmla="*/ 25 w 164"/>
                <a:gd name="T3" fmla="*/ 158 h 162"/>
                <a:gd name="T4" fmla="*/ 15 w 164"/>
                <a:gd name="T5" fmla="*/ 162 h 162"/>
                <a:gd name="T6" fmla="*/ 6 w 164"/>
                <a:gd name="T7" fmla="*/ 158 h 162"/>
                <a:gd name="T8" fmla="*/ 6 w 164"/>
                <a:gd name="T9" fmla="*/ 138 h 162"/>
                <a:gd name="T10" fmla="*/ 44 w 164"/>
                <a:gd name="T11" fmla="*/ 100 h 162"/>
                <a:gd name="T12" fmla="*/ 64 w 164"/>
                <a:gd name="T13" fmla="*/ 120 h 162"/>
                <a:gd name="T14" fmla="*/ 73 w 164"/>
                <a:gd name="T15" fmla="*/ 66 h 162"/>
                <a:gd name="T16" fmla="*/ 68 w 164"/>
                <a:gd name="T17" fmla="*/ 61 h 162"/>
                <a:gd name="T18" fmla="*/ 103 w 164"/>
                <a:gd name="T19" fmla="*/ 26 h 162"/>
                <a:gd name="T20" fmla="*/ 108 w 164"/>
                <a:gd name="T21" fmla="*/ 31 h 162"/>
                <a:gd name="T22" fmla="*/ 103 w 164"/>
                <a:gd name="T23" fmla="*/ 36 h 162"/>
                <a:gd name="T24" fmla="*/ 78 w 164"/>
                <a:gd name="T25" fmla="*/ 61 h 162"/>
                <a:gd name="T26" fmla="*/ 73 w 164"/>
                <a:gd name="T27" fmla="*/ 66 h 162"/>
                <a:gd name="T28" fmla="*/ 103 w 164"/>
                <a:gd name="T29" fmla="*/ 106 h 162"/>
                <a:gd name="T30" fmla="*/ 57 w 164"/>
                <a:gd name="T31" fmla="*/ 61 h 162"/>
                <a:gd name="T32" fmla="*/ 103 w 164"/>
                <a:gd name="T33" fmla="*/ 15 h 162"/>
                <a:gd name="T34" fmla="*/ 149 w 164"/>
                <a:gd name="T35" fmla="*/ 61 h 162"/>
                <a:gd name="T36" fmla="*/ 103 w 164"/>
                <a:gd name="T37" fmla="*/ 106 h 162"/>
                <a:gd name="T38" fmla="*/ 103 w 164"/>
                <a:gd name="T39" fmla="*/ 0 h 162"/>
                <a:gd name="T40" fmla="*/ 42 w 164"/>
                <a:gd name="T41" fmla="*/ 61 h 162"/>
                <a:gd name="T42" fmla="*/ 103 w 164"/>
                <a:gd name="T43" fmla="*/ 121 h 162"/>
                <a:gd name="T44" fmla="*/ 164 w 164"/>
                <a:gd name="T45" fmla="*/ 61 h 162"/>
                <a:gd name="T46" fmla="*/ 103 w 164"/>
                <a:gd name="T47"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4" h="162">
                  <a:moveTo>
                    <a:pt x="64" y="120"/>
                  </a:moveTo>
                  <a:cubicBezTo>
                    <a:pt x="25" y="158"/>
                    <a:pt x="25" y="158"/>
                    <a:pt x="25" y="158"/>
                  </a:cubicBezTo>
                  <a:cubicBezTo>
                    <a:pt x="23" y="161"/>
                    <a:pt x="19" y="162"/>
                    <a:pt x="15" y="162"/>
                  </a:cubicBezTo>
                  <a:cubicBezTo>
                    <a:pt x="12" y="162"/>
                    <a:pt x="8" y="161"/>
                    <a:pt x="6" y="158"/>
                  </a:cubicBezTo>
                  <a:cubicBezTo>
                    <a:pt x="0" y="153"/>
                    <a:pt x="0" y="144"/>
                    <a:pt x="6" y="138"/>
                  </a:cubicBezTo>
                  <a:cubicBezTo>
                    <a:pt x="44" y="100"/>
                    <a:pt x="44" y="100"/>
                    <a:pt x="44" y="100"/>
                  </a:cubicBezTo>
                  <a:cubicBezTo>
                    <a:pt x="49" y="108"/>
                    <a:pt x="56" y="114"/>
                    <a:pt x="64" y="120"/>
                  </a:cubicBezTo>
                  <a:moveTo>
                    <a:pt x="73" y="66"/>
                  </a:moveTo>
                  <a:cubicBezTo>
                    <a:pt x="70" y="66"/>
                    <a:pt x="68" y="64"/>
                    <a:pt x="68" y="61"/>
                  </a:cubicBezTo>
                  <a:cubicBezTo>
                    <a:pt x="68" y="41"/>
                    <a:pt x="84" y="26"/>
                    <a:pt x="103" y="26"/>
                  </a:cubicBezTo>
                  <a:cubicBezTo>
                    <a:pt x="106" y="26"/>
                    <a:pt x="108" y="28"/>
                    <a:pt x="108" y="31"/>
                  </a:cubicBezTo>
                  <a:cubicBezTo>
                    <a:pt x="108" y="34"/>
                    <a:pt x="106" y="36"/>
                    <a:pt x="103" y="36"/>
                  </a:cubicBezTo>
                  <a:cubicBezTo>
                    <a:pt x="89" y="36"/>
                    <a:pt x="78" y="47"/>
                    <a:pt x="78" y="61"/>
                  </a:cubicBezTo>
                  <a:cubicBezTo>
                    <a:pt x="78" y="64"/>
                    <a:pt x="76" y="66"/>
                    <a:pt x="73" y="66"/>
                  </a:cubicBezTo>
                  <a:moveTo>
                    <a:pt x="103" y="106"/>
                  </a:moveTo>
                  <a:cubicBezTo>
                    <a:pt x="78" y="106"/>
                    <a:pt x="57" y="86"/>
                    <a:pt x="57" y="61"/>
                  </a:cubicBezTo>
                  <a:cubicBezTo>
                    <a:pt x="57" y="36"/>
                    <a:pt x="78" y="15"/>
                    <a:pt x="103" y="15"/>
                  </a:cubicBezTo>
                  <a:cubicBezTo>
                    <a:pt x="128" y="15"/>
                    <a:pt x="149" y="36"/>
                    <a:pt x="149" y="61"/>
                  </a:cubicBezTo>
                  <a:cubicBezTo>
                    <a:pt x="149" y="86"/>
                    <a:pt x="128" y="106"/>
                    <a:pt x="103" y="106"/>
                  </a:cubicBezTo>
                  <a:moveTo>
                    <a:pt x="103" y="0"/>
                  </a:moveTo>
                  <a:cubicBezTo>
                    <a:pt x="69" y="0"/>
                    <a:pt x="42" y="27"/>
                    <a:pt x="42" y="61"/>
                  </a:cubicBezTo>
                  <a:cubicBezTo>
                    <a:pt x="42" y="94"/>
                    <a:pt x="69" y="121"/>
                    <a:pt x="103" y="121"/>
                  </a:cubicBezTo>
                  <a:cubicBezTo>
                    <a:pt x="136" y="121"/>
                    <a:pt x="164" y="94"/>
                    <a:pt x="164" y="61"/>
                  </a:cubicBezTo>
                  <a:cubicBezTo>
                    <a:pt x="164" y="27"/>
                    <a:pt x="136" y="0"/>
                    <a:pt x="103" y="0"/>
                  </a:cubicBezTo>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sp>
        <p:nvSpPr>
          <p:cNvPr id="14" name="TextBox 13"/>
          <p:cNvSpPr txBox="1"/>
          <p:nvPr/>
        </p:nvSpPr>
        <p:spPr>
          <a:xfrm>
            <a:off x="260985" y="6240780"/>
            <a:ext cx="2241319" cy="246221"/>
          </a:xfrm>
          <a:prstGeom prst="rect">
            <a:avLst/>
          </a:prstGeom>
          <a:noFill/>
        </p:spPr>
        <p:txBody>
          <a:bodyPr wrap="none" rtlCol="0">
            <a:spAutoFit/>
          </a:bodyPr>
          <a:lstStyle/>
          <a:p>
            <a:r>
              <a:rPr lang="en-US" sz="1000" dirty="0" smtClean="0">
                <a:solidFill>
                  <a:schemeClr val="bg1"/>
                </a:solidFill>
                <a:latin typeface="Arial Black" panose="020B0A04020102020204" pitchFamily="34" charset="0"/>
              </a:rPr>
              <a:t>Version 1.0 | September 2021</a:t>
            </a:r>
          </a:p>
        </p:txBody>
      </p:sp>
    </p:spTree>
    <p:extLst>
      <p:ext uri="{BB962C8B-B14F-4D97-AF65-F5344CB8AC3E}">
        <p14:creationId xmlns:p14="http://schemas.microsoft.com/office/powerpoint/2010/main" val="221327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txBox="1">
            <a:spLocks noChangeArrowheads="1"/>
          </p:cNvSpPr>
          <p:nvPr/>
        </p:nvSpPr>
        <p:spPr bwMode="auto">
          <a:xfrm>
            <a:off x="242887" y="141531"/>
            <a:ext cx="6681787"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b="1">
                <a:solidFill>
                  <a:srgbClr val="1D2F68"/>
                </a:solidFill>
                <a:latin typeface="+mj-lt"/>
                <a:ea typeface="+mj-ea"/>
                <a:cs typeface="+mj-cs"/>
              </a:defRPr>
            </a:lvl1pPr>
            <a:lvl2pPr algn="l" rtl="0" eaLnBrk="0" fontAlgn="base" hangingPunct="0">
              <a:spcBef>
                <a:spcPct val="0"/>
              </a:spcBef>
              <a:spcAft>
                <a:spcPct val="0"/>
              </a:spcAft>
              <a:defRPr sz="3200" b="1">
                <a:solidFill>
                  <a:srgbClr val="1D2F68"/>
                </a:solidFill>
                <a:latin typeface="Arial" charset="0"/>
              </a:defRPr>
            </a:lvl2pPr>
            <a:lvl3pPr algn="l" rtl="0" eaLnBrk="0" fontAlgn="base" hangingPunct="0">
              <a:spcBef>
                <a:spcPct val="0"/>
              </a:spcBef>
              <a:spcAft>
                <a:spcPct val="0"/>
              </a:spcAft>
              <a:defRPr sz="3200" b="1">
                <a:solidFill>
                  <a:srgbClr val="1D2F68"/>
                </a:solidFill>
                <a:latin typeface="Arial" charset="0"/>
              </a:defRPr>
            </a:lvl3pPr>
            <a:lvl4pPr algn="l" rtl="0" eaLnBrk="0" fontAlgn="base" hangingPunct="0">
              <a:spcBef>
                <a:spcPct val="0"/>
              </a:spcBef>
              <a:spcAft>
                <a:spcPct val="0"/>
              </a:spcAft>
              <a:defRPr sz="3200" b="1">
                <a:solidFill>
                  <a:srgbClr val="1D2F68"/>
                </a:solidFill>
                <a:latin typeface="Arial" charset="0"/>
              </a:defRPr>
            </a:lvl4pPr>
            <a:lvl5pPr algn="l" rtl="0" eaLnBrk="0" fontAlgn="base" hangingPunct="0">
              <a:spcBef>
                <a:spcPct val="0"/>
              </a:spcBef>
              <a:spcAft>
                <a:spcPct val="0"/>
              </a:spcAft>
              <a:defRPr sz="3200" b="1">
                <a:solidFill>
                  <a:srgbClr val="1D2F68"/>
                </a:solidFill>
                <a:latin typeface="Arial"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a:lstStyle>
          <a:p>
            <a:pPr eaLnBrk="1" hangingPunct="1"/>
            <a:r>
              <a:rPr lang="en-US" altLang="en-US" sz="2800" kern="0" dirty="0" smtClean="0">
                <a:latin typeface="Arial Black" panose="020B0A04020102020204" pitchFamily="34" charset="0"/>
              </a:rPr>
              <a:t>Source Selection Organization</a:t>
            </a:r>
            <a:endParaRPr lang="en-US" altLang="en-US" sz="2800" kern="0" dirty="0">
              <a:latin typeface="Arial Black" panose="020B0A04020102020204" pitchFamily="34" charset="0"/>
            </a:endParaRPr>
          </a:p>
        </p:txBody>
      </p:sp>
      <p:sp>
        <p:nvSpPr>
          <p:cNvPr id="2" name="Rectangle 1"/>
          <p:cNvSpPr/>
          <p:nvPr/>
        </p:nvSpPr>
        <p:spPr bwMode="auto">
          <a:xfrm>
            <a:off x="352425" y="1057275"/>
            <a:ext cx="8426666" cy="3108960"/>
          </a:xfrm>
          <a:prstGeom prst="rect">
            <a:avLst/>
          </a:prstGeom>
          <a:solidFill>
            <a:srgbClr val="F2F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Char char="•"/>
              <a:tabLst/>
            </a:pPr>
            <a:endParaRPr kumimoji="0" lang="en-US" sz="1400" b="0" i="0" u="none" strike="noStrike" cap="none" normalizeH="0" baseline="0" dirty="0" smtClean="0">
              <a:ln>
                <a:noFill/>
              </a:ln>
              <a:solidFill>
                <a:schemeClr val="tx1"/>
              </a:solidFill>
              <a:effectLst/>
              <a:latin typeface="Arial" charset="0"/>
            </a:endParaRPr>
          </a:p>
        </p:txBody>
      </p:sp>
      <p:grpSp>
        <p:nvGrpSpPr>
          <p:cNvPr id="4" name="Group 3"/>
          <p:cNvGrpSpPr/>
          <p:nvPr/>
        </p:nvGrpSpPr>
        <p:grpSpPr>
          <a:xfrm>
            <a:off x="636336" y="1266741"/>
            <a:ext cx="7914145" cy="1384995"/>
            <a:chOff x="636336" y="1266741"/>
            <a:chExt cx="7914145" cy="1384995"/>
          </a:xfrm>
        </p:grpSpPr>
        <p:sp>
          <p:nvSpPr>
            <p:cNvPr id="3" name="TextBox 2"/>
            <p:cNvSpPr txBox="1"/>
            <p:nvPr/>
          </p:nvSpPr>
          <p:spPr>
            <a:xfrm>
              <a:off x="1413924" y="1266741"/>
              <a:ext cx="7136557" cy="1384995"/>
            </a:xfrm>
            <a:prstGeom prst="rect">
              <a:avLst/>
            </a:prstGeom>
            <a:noFill/>
          </p:spPr>
          <p:txBody>
            <a:bodyPr wrap="square" rtlCol="0">
              <a:spAutoFit/>
            </a:bodyPr>
            <a:lstStyle/>
            <a:p>
              <a:r>
                <a:rPr lang="en-US" dirty="0" smtClean="0">
                  <a:solidFill>
                    <a:srgbClr val="1D2F68"/>
                  </a:solidFill>
                  <a:latin typeface="Arial Black" panose="020B0A04020102020204" pitchFamily="34" charset="0"/>
                </a:rPr>
                <a:t>Identify team members by title/position/experience</a:t>
              </a:r>
              <a:r>
                <a:rPr lang="en-US" dirty="0" smtClean="0">
                  <a:latin typeface="+mj-lt"/>
                </a:rPr>
                <a:t>, but not by name, unless the Source Selection Authority (SSA)/Source Selection Evaluation Board (SSEB) is in attendance.</a:t>
              </a:r>
            </a:p>
            <a:p>
              <a:pPr marL="285750" indent="-285750">
                <a:buClr>
                  <a:srgbClr val="1D2F68"/>
                </a:buClr>
                <a:buFont typeface="Arial Black" panose="020B0A04020102020204" pitchFamily="34" charset="0"/>
                <a:buChar char="+"/>
              </a:pPr>
              <a:r>
                <a:rPr lang="en-US" dirty="0" smtClean="0">
                  <a:latin typeface="+mj-lt"/>
                </a:rPr>
                <a:t>Goal of this discussion is to assure the offeror that highly qualified personnel evaluated its proposal in accordance with the RFP and applicable laws and regulations.</a:t>
              </a:r>
              <a:endParaRPr lang="en-US" dirty="0">
                <a:latin typeface="+mj-lt"/>
              </a:endParaRPr>
            </a:p>
          </p:txBody>
        </p:sp>
        <p:sp>
          <p:nvSpPr>
            <p:cNvPr id="14" name="Freeform 40"/>
            <p:cNvSpPr>
              <a:spLocks noEditPoints="1"/>
            </p:cNvSpPr>
            <p:nvPr/>
          </p:nvSpPr>
          <p:spPr bwMode="auto">
            <a:xfrm>
              <a:off x="636336" y="1348932"/>
              <a:ext cx="596900" cy="615950"/>
            </a:xfrm>
            <a:custGeom>
              <a:avLst/>
              <a:gdLst>
                <a:gd name="T0" fmla="*/ 180 w 188"/>
                <a:gd name="T1" fmla="*/ 110 h 194"/>
                <a:gd name="T2" fmla="*/ 161 w 188"/>
                <a:gd name="T3" fmla="*/ 64 h 194"/>
                <a:gd name="T4" fmla="*/ 170 w 188"/>
                <a:gd name="T5" fmla="*/ 122 h 194"/>
                <a:gd name="T6" fmla="*/ 163 w 188"/>
                <a:gd name="T7" fmla="*/ 131 h 194"/>
                <a:gd name="T8" fmla="*/ 163 w 188"/>
                <a:gd name="T9" fmla="*/ 131 h 194"/>
                <a:gd name="T10" fmla="*/ 131 w 188"/>
                <a:gd name="T11" fmla="*/ 107 h 194"/>
                <a:gd name="T12" fmla="*/ 130 w 188"/>
                <a:gd name="T13" fmla="*/ 86 h 194"/>
                <a:gd name="T14" fmla="*/ 112 w 188"/>
                <a:gd name="T15" fmla="*/ 48 h 194"/>
                <a:gd name="T16" fmla="*/ 127 w 188"/>
                <a:gd name="T17" fmla="*/ 37 h 194"/>
                <a:gd name="T18" fmla="*/ 171 w 188"/>
                <a:gd name="T19" fmla="*/ 48 h 194"/>
                <a:gd name="T20" fmla="*/ 187 w 188"/>
                <a:gd name="T21" fmla="*/ 101 h 194"/>
                <a:gd name="T22" fmla="*/ 137 w 188"/>
                <a:gd name="T23" fmla="*/ 184 h 194"/>
                <a:gd name="T24" fmla="*/ 126 w 188"/>
                <a:gd name="T25" fmla="*/ 155 h 194"/>
                <a:gd name="T26" fmla="*/ 95 w 188"/>
                <a:gd name="T27" fmla="*/ 194 h 194"/>
                <a:gd name="T28" fmla="*/ 64 w 188"/>
                <a:gd name="T29" fmla="*/ 155 h 194"/>
                <a:gd name="T30" fmla="*/ 53 w 188"/>
                <a:gd name="T31" fmla="*/ 185 h 194"/>
                <a:gd name="T32" fmla="*/ 37 w 188"/>
                <a:gd name="T33" fmla="*/ 133 h 194"/>
                <a:gd name="T34" fmla="*/ 60 w 188"/>
                <a:gd name="T35" fmla="*/ 117 h 194"/>
                <a:gd name="T36" fmla="*/ 95 w 188"/>
                <a:gd name="T37" fmla="*/ 142 h 194"/>
                <a:gd name="T38" fmla="*/ 131 w 188"/>
                <a:gd name="T39" fmla="*/ 117 h 194"/>
                <a:gd name="T40" fmla="*/ 153 w 188"/>
                <a:gd name="T41" fmla="*/ 133 h 194"/>
                <a:gd name="T42" fmla="*/ 137 w 188"/>
                <a:gd name="T43" fmla="*/ 184 h 194"/>
                <a:gd name="T44" fmla="*/ 27 w 188"/>
                <a:gd name="T45" fmla="*/ 136 h 194"/>
                <a:gd name="T46" fmla="*/ 23 w 188"/>
                <a:gd name="T47" fmla="*/ 62 h 194"/>
                <a:gd name="T48" fmla="*/ 9 w 188"/>
                <a:gd name="T49" fmla="*/ 109 h 194"/>
                <a:gd name="T50" fmla="*/ 1 w 188"/>
                <a:gd name="T51" fmla="*/ 100 h 194"/>
                <a:gd name="T52" fmla="*/ 10 w 188"/>
                <a:gd name="T53" fmla="*/ 47 h 194"/>
                <a:gd name="T54" fmla="*/ 39 w 188"/>
                <a:gd name="T55" fmla="*/ 36 h 194"/>
                <a:gd name="T56" fmla="*/ 59 w 188"/>
                <a:gd name="T57" fmla="*/ 36 h 194"/>
                <a:gd name="T58" fmla="*/ 88 w 188"/>
                <a:gd name="T59" fmla="*/ 47 h 194"/>
                <a:gd name="T60" fmla="*/ 89 w 188"/>
                <a:gd name="T61" fmla="*/ 52 h 194"/>
                <a:gd name="T62" fmla="*/ 70 w 188"/>
                <a:gd name="T63" fmla="*/ 62 h 194"/>
                <a:gd name="T64" fmla="*/ 61 w 188"/>
                <a:gd name="T65" fmla="*/ 86 h 194"/>
                <a:gd name="T66" fmla="*/ 60 w 188"/>
                <a:gd name="T67" fmla="*/ 107 h 194"/>
                <a:gd name="T68" fmla="*/ 28 w 188"/>
                <a:gd name="T69" fmla="*/ 132 h 194"/>
                <a:gd name="T70" fmla="*/ 64 w 188"/>
                <a:gd name="T71" fmla="*/ 15 h 194"/>
                <a:gd name="T72" fmla="*/ 33 w 188"/>
                <a:gd name="T73" fmla="*/ 15 h 194"/>
                <a:gd name="T74" fmla="*/ 95 w 188"/>
                <a:gd name="T75" fmla="*/ 62 h 194"/>
                <a:gd name="T76" fmla="*/ 95 w 188"/>
                <a:gd name="T77" fmla="*/ 110 h 194"/>
                <a:gd name="T78" fmla="*/ 95 w 188"/>
                <a:gd name="T79" fmla="*/ 62 h 194"/>
                <a:gd name="T80" fmla="*/ 157 w 188"/>
                <a:gd name="T81" fmla="*/ 15 h 194"/>
                <a:gd name="T82" fmla="*/ 126 w 188"/>
                <a:gd name="T83" fmla="*/ 15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8" h="194">
                  <a:moveTo>
                    <a:pt x="182" y="110"/>
                  </a:moveTo>
                  <a:cubicBezTo>
                    <a:pt x="182" y="110"/>
                    <a:pt x="181" y="110"/>
                    <a:pt x="180" y="110"/>
                  </a:cubicBezTo>
                  <a:cubicBezTo>
                    <a:pt x="177" y="110"/>
                    <a:pt x="174" y="108"/>
                    <a:pt x="173" y="105"/>
                  </a:cubicBezTo>
                  <a:cubicBezTo>
                    <a:pt x="161" y="64"/>
                    <a:pt x="161" y="64"/>
                    <a:pt x="161" y="64"/>
                  </a:cubicBezTo>
                  <a:cubicBezTo>
                    <a:pt x="155" y="64"/>
                    <a:pt x="155" y="64"/>
                    <a:pt x="155" y="64"/>
                  </a:cubicBezTo>
                  <a:cubicBezTo>
                    <a:pt x="170" y="122"/>
                    <a:pt x="170" y="122"/>
                    <a:pt x="170" y="122"/>
                  </a:cubicBezTo>
                  <a:cubicBezTo>
                    <a:pt x="170" y="123"/>
                    <a:pt x="170" y="124"/>
                    <a:pt x="170" y="125"/>
                  </a:cubicBezTo>
                  <a:cubicBezTo>
                    <a:pt x="170" y="128"/>
                    <a:pt x="167" y="131"/>
                    <a:pt x="163" y="131"/>
                  </a:cubicBezTo>
                  <a:cubicBezTo>
                    <a:pt x="163" y="131"/>
                    <a:pt x="163" y="131"/>
                    <a:pt x="163" y="131"/>
                  </a:cubicBezTo>
                  <a:cubicBezTo>
                    <a:pt x="163" y="131"/>
                    <a:pt x="163" y="131"/>
                    <a:pt x="163" y="131"/>
                  </a:cubicBezTo>
                  <a:cubicBezTo>
                    <a:pt x="163" y="131"/>
                    <a:pt x="162" y="130"/>
                    <a:pt x="162" y="129"/>
                  </a:cubicBezTo>
                  <a:cubicBezTo>
                    <a:pt x="158" y="116"/>
                    <a:pt x="145" y="107"/>
                    <a:pt x="131" y="107"/>
                  </a:cubicBezTo>
                  <a:cubicBezTo>
                    <a:pt x="123" y="107"/>
                    <a:pt x="123" y="107"/>
                    <a:pt x="123" y="107"/>
                  </a:cubicBezTo>
                  <a:cubicBezTo>
                    <a:pt x="127" y="101"/>
                    <a:pt x="130" y="94"/>
                    <a:pt x="130" y="86"/>
                  </a:cubicBezTo>
                  <a:cubicBezTo>
                    <a:pt x="130" y="72"/>
                    <a:pt x="122" y="61"/>
                    <a:pt x="110" y="55"/>
                  </a:cubicBezTo>
                  <a:cubicBezTo>
                    <a:pt x="112" y="48"/>
                    <a:pt x="112" y="48"/>
                    <a:pt x="112" y="48"/>
                  </a:cubicBezTo>
                  <a:cubicBezTo>
                    <a:pt x="112" y="48"/>
                    <a:pt x="112" y="48"/>
                    <a:pt x="112" y="48"/>
                  </a:cubicBezTo>
                  <a:cubicBezTo>
                    <a:pt x="115" y="42"/>
                    <a:pt x="120" y="37"/>
                    <a:pt x="127" y="37"/>
                  </a:cubicBezTo>
                  <a:cubicBezTo>
                    <a:pt x="157" y="37"/>
                    <a:pt x="157" y="37"/>
                    <a:pt x="157" y="37"/>
                  </a:cubicBezTo>
                  <a:cubicBezTo>
                    <a:pt x="163" y="37"/>
                    <a:pt x="169" y="42"/>
                    <a:pt x="171" y="48"/>
                  </a:cubicBezTo>
                  <a:cubicBezTo>
                    <a:pt x="171" y="48"/>
                    <a:pt x="171" y="48"/>
                    <a:pt x="171" y="48"/>
                  </a:cubicBezTo>
                  <a:cubicBezTo>
                    <a:pt x="187" y="101"/>
                    <a:pt x="187" y="101"/>
                    <a:pt x="187" y="101"/>
                  </a:cubicBezTo>
                  <a:cubicBezTo>
                    <a:pt x="188" y="105"/>
                    <a:pt x="186" y="109"/>
                    <a:pt x="182" y="110"/>
                  </a:cubicBezTo>
                  <a:moveTo>
                    <a:pt x="137" y="184"/>
                  </a:moveTo>
                  <a:cubicBezTo>
                    <a:pt x="133" y="155"/>
                    <a:pt x="133" y="155"/>
                    <a:pt x="133" y="155"/>
                  </a:cubicBezTo>
                  <a:cubicBezTo>
                    <a:pt x="126" y="155"/>
                    <a:pt x="126" y="155"/>
                    <a:pt x="126" y="155"/>
                  </a:cubicBezTo>
                  <a:cubicBezTo>
                    <a:pt x="128" y="188"/>
                    <a:pt x="128" y="188"/>
                    <a:pt x="128" y="188"/>
                  </a:cubicBezTo>
                  <a:cubicBezTo>
                    <a:pt x="118" y="192"/>
                    <a:pt x="106" y="194"/>
                    <a:pt x="95" y="194"/>
                  </a:cubicBezTo>
                  <a:cubicBezTo>
                    <a:pt x="84" y="194"/>
                    <a:pt x="73" y="192"/>
                    <a:pt x="62" y="188"/>
                  </a:cubicBezTo>
                  <a:cubicBezTo>
                    <a:pt x="64" y="155"/>
                    <a:pt x="64" y="155"/>
                    <a:pt x="64" y="155"/>
                  </a:cubicBezTo>
                  <a:cubicBezTo>
                    <a:pt x="58" y="155"/>
                    <a:pt x="58" y="155"/>
                    <a:pt x="58" y="155"/>
                  </a:cubicBezTo>
                  <a:cubicBezTo>
                    <a:pt x="53" y="185"/>
                    <a:pt x="53" y="185"/>
                    <a:pt x="53" y="185"/>
                  </a:cubicBezTo>
                  <a:cubicBezTo>
                    <a:pt x="45" y="181"/>
                    <a:pt x="38" y="177"/>
                    <a:pt x="31" y="171"/>
                  </a:cubicBezTo>
                  <a:cubicBezTo>
                    <a:pt x="37" y="133"/>
                    <a:pt x="37" y="133"/>
                    <a:pt x="37" y="133"/>
                  </a:cubicBezTo>
                  <a:cubicBezTo>
                    <a:pt x="37" y="133"/>
                    <a:pt x="38" y="132"/>
                    <a:pt x="38" y="132"/>
                  </a:cubicBezTo>
                  <a:cubicBezTo>
                    <a:pt x="40" y="123"/>
                    <a:pt x="49" y="117"/>
                    <a:pt x="60" y="117"/>
                  </a:cubicBezTo>
                  <a:cubicBezTo>
                    <a:pt x="80" y="117"/>
                    <a:pt x="80" y="117"/>
                    <a:pt x="80" y="117"/>
                  </a:cubicBezTo>
                  <a:cubicBezTo>
                    <a:pt x="95" y="142"/>
                    <a:pt x="95" y="142"/>
                    <a:pt x="95" y="142"/>
                  </a:cubicBezTo>
                  <a:cubicBezTo>
                    <a:pt x="110" y="117"/>
                    <a:pt x="110" y="117"/>
                    <a:pt x="110" y="117"/>
                  </a:cubicBezTo>
                  <a:cubicBezTo>
                    <a:pt x="131" y="117"/>
                    <a:pt x="131" y="117"/>
                    <a:pt x="131" y="117"/>
                  </a:cubicBezTo>
                  <a:cubicBezTo>
                    <a:pt x="141" y="117"/>
                    <a:pt x="150" y="123"/>
                    <a:pt x="153" y="132"/>
                  </a:cubicBezTo>
                  <a:cubicBezTo>
                    <a:pt x="153" y="132"/>
                    <a:pt x="153" y="133"/>
                    <a:pt x="153" y="133"/>
                  </a:cubicBezTo>
                  <a:cubicBezTo>
                    <a:pt x="159" y="171"/>
                    <a:pt x="159" y="171"/>
                    <a:pt x="159" y="171"/>
                  </a:cubicBezTo>
                  <a:cubicBezTo>
                    <a:pt x="153" y="176"/>
                    <a:pt x="145" y="181"/>
                    <a:pt x="137" y="184"/>
                  </a:cubicBezTo>
                  <a:moveTo>
                    <a:pt x="28" y="132"/>
                  </a:moveTo>
                  <a:cubicBezTo>
                    <a:pt x="27" y="136"/>
                    <a:pt x="27" y="136"/>
                    <a:pt x="27" y="136"/>
                  </a:cubicBezTo>
                  <a:cubicBezTo>
                    <a:pt x="28" y="62"/>
                    <a:pt x="28" y="62"/>
                    <a:pt x="28" y="62"/>
                  </a:cubicBezTo>
                  <a:cubicBezTo>
                    <a:pt x="23" y="62"/>
                    <a:pt x="23" y="62"/>
                    <a:pt x="23" y="62"/>
                  </a:cubicBezTo>
                  <a:cubicBezTo>
                    <a:pt x="17" y="102"/>
                    <a:pt x="17" y="102"/>
                    <a:pt x="17" y="102"/>
                  </a:cubicBezTo>
                  <a:cubicBezTo>
                    <a:pt x="16" y="106"/>
                    <a:pt x="13" y="109"/>
                    <a:pt x="9" y="109"/>
                  </a:cubicBezTo>
                  <a:cubicBezTo>
                    <a:pt x="8" y="109"/>
                    <a:pt x="8" y="109"/>
                    <a:pt x="7" y="109"/>
                  </a:cubicBezTo>
                  <a:cubicBezTo>
                    <a:pt x="3" y="108"/>
                    <a:pt x="0" y="104"/>
                    <a:pt x="1" y="100"/>
                  </a:cubicBezTo>
                  <a:cubicBezTo>
                    <a:pt x="10" y="48"/>
                    <a:pt x="10" y="48"/>
                    <a:pt x="10" y="48"/>
                  </a:cubicBezTo>
                  <a:cubicBezTo>
                    <a:pt x="10" y="47"/>
                    <a:pt x="10" y="47"/>
                    <a:pt x="10" y="47"/>
                  </a:cubicBezTo>
                  <a:cubicBezTo>
                    <a:pt x="12" y="40"/>
                    <a:pt x="18" y="36"/>
                    <a:pt x="25" y="36"/>
                  </a:cubicBezTo>
                  <a:cubicBezTo>
                    <a:pt x="39" y="36"/>
                    <a:pt x="39" y="36"/>
                    <a:pt x="39" y="36"/>
                  </a:cubicBezTo>
                  <a:cubicBezTo>
                    <a:pt x="49" y="54"/>
                    <a:pt x="49" y="54"/>
                    <a:pt x="49" y="54"/>
                  </a:cubicBezTo>
                  <a:cubicBezTo>
                    <a:pt x="59" y="36"/>
                    <a:pt x="59" y="36"/>
                    <a:pt x="59" y="36"/>
                  </a:cubicBezTo>
                  <a:cubicBezTo>
                    <a:pt x="73" y="36"/>
                    <a:pt x="73" y="36"/>
                    <a:pt x="73" y="36"/>
                  </a:cubicBezTo>
                  <a:cubicBezTo>
                    <a:pt x="80" y="36"/>
                    <a:pt x="86" y="40"/>
                    <a:pt x="88" y="47"/>
                  </a:cubicBezTo>
                  <a:cubicBezTo>
                    <a:pt x="88" y="47"/>
                    <a:pt x="88" y="47"/>
                    <a:pt x="88" y="48"/>
                  </a:cubicBezTo>
                  <a:cubicBezTo>
                    <a:pt x="89" y="52"/>
                    <a:pt x="89" y="52"/>
                    <a:pt x="89" y="52"/>
                  </a:cubicBezTo>
                  <a:cubicBezTo>
                    <a:pt x="82" y="54"/>
                    <a:pt x="75" y="57"/>
                    <a:pt x="70" y="62"/>
                  </a:cubicBezTo>
                  <a:cubicBezTo>
                    <a:pt x="70" y="62"/>
                    <a:pt x="70" y="62"/>
                    <a:pt x="70" y="62"/>
                  </a:cubicBezTo>
                  <a:cubicBezTo>
                    <a:pt x="70" y="63"/>
                    <a:pt x="70" y="63"/>
                    <a:pt x="70" y="63"/>
                  </a:cubicBezTo>
                  <a:cubicBezTo>
                    <a:pt x="64" y="69"/>
                    <a:pt x="61" y="77"/>
                    <a:pt x="61" y="86"/>
                  </a:cubicBezTo>
                  <a:cubicBezTo>
                    <a:pt x="61" y="94"/>
                    <a:pt x="63" y="101"/>
                    <a:pt x="68" y="107"/>
                  </a:cubicBezTo>
                  <a:cubicBezTo>
                    <a:pt x="60" y="107"/>
                    <a:pt x="60" y="107"/>
                    <a:pt x="60" y="107"/>
                  </a:cubicBezTo>
                  <a:cubicBezTo>
                    <a:pt x="45" y="107"/>
                    <a:pt x="32" y="116"/>
                    <a:pt x="28" y="129"/>
                  </a:cubicBezTo>
                  <a:cubicBezTo>
                    <a:pt x="28" y="130"/>
                    <a:pt x="28" y="131"/>
                    <a:pt x="28" y="132"/>
                  </a:cubicBezTo>
                  <a:moveTo>
                    <a:pt x="49" y="0"/>
                  </a:moveTo>
                  <a:cubicBezTo>
                    <a:pt x="57" y="0"/>
                    <a:pt x="64" y="7"/>
                    <a:pt x="64" y="15"/>
                  </a:cubicBezTo>
                  <a:cubicBezTo>
                    <a:pt x="64" y="24"/>
                    <a:pt x="57" y="31"/>
                    <a:pt x="49" y="31"/>
                  </a:cubicBezTo>
                  <a:cubicBezTo>
                    <a:pt x="40" y="31"/>
                    <a:pt x="33" y="24"/>
                    <a:pt x="33" y="15"/>
                  </a:cubicBezTo>
                  <a:cubicBezTo>
                    <a:pt x="33" y="7"/>
                    <a:pt x="40" y="0"/>
                    <a:pt x="49" y="0"/>
                  </a:cubicBezTo>
                  <a:moveTo>
                    <a:pt x="95" y="62"/>
                  </a:moveTo>
                  <a:cubicBezTo>
                    <a:pt x="109" y="62"/>
                    <a:pt x="120" y="72"/>
                    <a:pt x="120" y="86"/>
                  </a:cubicBezTo>
                  <a:cubicBezTo>
                    <a:pt x="120" y="99"/>
                    <a:pt x="109" y="110"/>
                    <a:pt x="95" y="110"/>
                  </a:cubicBezTo>
                  <a:cubicBezTo>
                    <a:pt x="82" y="110"/>
                    <a:pt x="71" y="99"/>
                    <a:pt x="71" y="86"/>
                  </a:cubicBezTo>
                  <a:cubicBezTo>
                    <a:pt x="71" y="72"/>
                    <a:pt x="82" y="62"/>
                    <a:pt x="95" y="62"/>
                  </a:cubicBezTo>
                  <a:moveTo>
                    <a:pt x="142" y="0"/>
                  </a:moveTo>
                  <a:cubicBezTo>
                    <a:pt x="150" y="0"/>
                    <a:pt x="157" y="7"/>
                    <a:pt x="157" y="15"/>
                  </a:cubicBezTo>
                  <a:cubicBezTo>
                    <a:pt x="157" y="24"/>
                    <a:pt x="150" y="31"/>
                    <a:pt x="142" y="31"/>
                  </a:cubicBezTo>
                  <a:cubicBezTo>
                    <a:pt x="133" y="31"/>
                    <a:pt x="126" y="24"/>
                    <a:pt x="126" y="15"/>
                  </a:cubicBezTo>
                  <a:cubicBezTo>
                    <a:pt x="126" y="7"/>
                    <a:pt x="133" y="0"/>
                    <a:pt x="142" y="0"/>
                  </a:cubicBezTo>
                </a:path>
              </a:pathLst>
            </a:custGeom>
            <a:solidFill>
              <a:srgbClr val="C7B45E"/>
            </a:solidFill>
            <a:ln>
              <a:noFill/>
            </a:ln>
            <a:effectLst>
              <a:reflection blurRad="6350" stA="52000" endA="300" endPos="35000" dir="5400000" sy="-100000" algn="bl" rotWithShape="0"/>
            </a:effectLst>
            <a:extLst/>
          </p:spPr>
          <p:txBody>
            <a:bodyPr vert="horz" wrap="square" lIns="91440" tIns="45720" rIns="91440" bIns="45720" numCol="1" anchor="t" anchorCtr="0" compatLnSpc="1">
              <a:prstTxWarp prst="textNoShape">
                <a:avLst/>
              </a:prstTxWarp>
            </a:bodyPr>
            <a:lstStyle/>
            <a:p>
              <a:endParaRPr lang="en-US" dirty="0"/>
            </a:p>
          </p:txBody>
        </p:sp>
      </p:grpSp>
      <p:sp>
        <p:nvSpPr>
          <p:cNvPr id="7" name="TextBox 6"/>
          <p:cNvSpPr txBox="1"/>
          <p:nvPr/>
        </p:nvSpPr>
        <p:spPr>
          <a:xfrm>
            <a:off x="260985" y="6240780"/>
            <a:ext cx="2241319" cy="246221"/>
          </a:xfrm>
          <a:prstGeom prst="rect">
            <a:avLst/>
          </a:prstGeom>
          <a:noFill/>
        </p:spPr>
        <p:txBody>
          <a:bodyPr wrap="none" rtlCol="0">
            <a:spAutoFit/>
          </a:bodyPr>
          <a:lstStyle/>
          <a:p>
            <a:r>
              <a:rPr lang="en-US" sz="1000" dirty="0" smtClean="0">
                <a:solidFill>
                  <a:schemeClr val="bg1"/>
                </a:solidFill>
                <a:latin typeface="Arial Black" panose="020B0A04020102020204" pitchFamily="34" charset="0"/>
              </a:rPr>
              <a:t>Version 1.0 | September 2021</a:t>
            </a:r>
          </a:p>
        </p:txBody>
      </p:sp>
    </p:spTree>
    <p:extLst>
      <p:ext uri="{BB962C8B-B14F-4D97-AF65-F5344CB8AC3E}">
        <p14:creationId xmlns:p14="http://schemas.microsoft.com/office/powerpoint/2010/main" val="1709768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14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1049</Words>
  <Application>Microsoft Office PowerPoint</Application>
  <PresentationFormat>On-screen Show (4:3)</PresentationFormat>
  <Paragraphs>99</Paragraphs>
  <Slides>14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Arial Black</vt:lpstr>
      <vt:lpstr>Times New Roman</vt:lpstr>
      <vt:lpstr>1_Custom Design</vt:lpstr>
      <vt:lpstr>Debriefing Agenda</vt:lpstr>
      <vt:lpstr>PowerPoint Presentation</vt:lpstr>
      <vt:lpstr>PowerPoint Presentation</vt:lpstr>
      <vt:lpstr>PowerPoint Presentation</vt:lpstr>
      <vt:lpstr>Purpose of the Debrief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2021-09-09T12:03:58Z</dcterms:created>
  <dcterms:modified xsi:type="dcterms:W3CDTF">2021-09-09T12:04:04Z</dcterms:modified>
</cp:coreProperties>
</file>